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0" r:id="rId5"/>
    <p:sldId id="262" r:id="rId6"/>
    <p:sldId id="499" r:id="rId7"/>
    <p:sldId id="353" r:id="rId8"/>
    <p:sldId id="485" r:id="rId9"/>
    <p:sldId id="495" r:id="rId10"/>
    <p:sldId id="486" r:id="rId11"/>
    <p:sldId id="266" r:id="rId12"/>
    <p:sldId id="498" r:id="rId13"/>
    <p:sldId id="496" r:id="rId14"/>
    <p:sldId id="497" r:id="rId15"/>
    <p:sldId id="328" r:id="rId16"/>
    <p:sldId id="424" r:id="rId17"/>
    <p:sldId id="3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4" y="21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F0AFE-6DC7-4BFF-90BA-7B26493D3FFC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98A7-F4CF-4025-BD4F-9EDB812B6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Terms of interest associated with COVID19 include hydrolase/transferase activity transferring phosphorus,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nucleotidyltransferase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activity, and ion binding.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Results from the Dirichlet Multinomial Mixtures clustering analysis using all 13,534 Gene ontologies counts  resulted in a best model fit using 3 distinct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dmm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clusters that were significantly associated with each case type p&lt;0.0001***.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Figure 1. Microbially derived gene ontology functional annotations associated with COVID19. Comparisons were conducted using Maaslin2, controlling for publication and patient with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Benjamini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Hochber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multiple test comparison (q&lt;0.05)</a:t>
            </a:r>
            <a:endParaRPr lang="en-US" sz="18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4C89-39AB-4440-A7D3-F7D27E1F3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9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"/>
            <a:r>
              <a:rPr lang="en-US" dirty="0"/>
              <a:t>Survivors of COVID19 moderate to severe disease had a significantly unique BALF </a:t>
            </a:r>
            <a:r>
              <a:rPr lang="en-US" dirty="0" err="1"/>
              <a:t>metatransciptome</a:t>
            </a:r>
            <a:r>
              <a:rPr lang="en-US" dirty="0"/>
              <a:t> profile with notable decreases in the log2 median ratios in the *** Family </a:t>
            </a:r>
            <a:r>
              <a:rPr lang="en-US" sz="1200" b="1" i="1" u="none" strike="noStrike" dirty="0" err="1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Comamonadaceae</a:t>
            </a:r>
            <a:r>
              <a:rPr lang="en-US" sz="1200" b="1" i="1" u="none" strike="noStrike" dirty="0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 genus </a:t>
            </a:r>
            <a:r>
              <a:rPr lang="en-US" sz="1200" b="1" i="1" u="none" strike="noStrike" dirty="0" err="1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Variovorax</a:t>
            </a:r>
            <a:r>
              <a:rPr lang="en-US" sz="1200" b="1" i="1" u="none" strike="noStrike" dirty="0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 and </a:t>
            </a:r>
          </a:p>
          <a:p>
            <a:pPr algn="l" rtl="0" fontAlgn="b"/>
            <a:endParaRPr lang="en-US" sz="1200" b="1" i="1" u="none" strike="noStrike" dirty="0">
              <a:solidFill>
                <a:srgbClr val="B66E6D"/>
              </a:solidFill>
              <a:effectLst/>
              <a:latin typeface="Calibri" panose="020F0502020204030204" pitchFamily="34" charset="0"/>
            </a:endParaRPr>
          </a:p>
          <a:p>
            <a:pPr algn="l" rtl="0" fontAlgn="b"/>
            <a:r>
              <a:rPr lang="en-US" sz="1200" b="1" i="1" u="none" strike="noStrike" dirty="0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Additionally, thee </a:t>
            </a:r>
            <a:r>
              <a:rPr lang="en-US" sz="1200" b="1" i="1" u="none" strike="noStrike" dirty="0" err="1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wer</a:t>
            </a:r>
            <a:r>
              <a:rPr lang="en-US" sz="1200" b="1" i="1" u="none" strike="noStrike" dirty="0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 significant increases in the log2 median ratios of order Bacteroidia and class </a:t>
            </a:r>
            <a:r>
              <a:rPr lang="en-US" sz="1200" b="1" i="1" u="none" strike="noStrike" dirty="0" err="1">
                <a:solidFill>
                  <a:srgbClr val="B66E6D"/>
                </a:solidFill>
                <a:effectLst/>
                <a:latin typeface="Calibri" panose="020F0502020204030204" pitchFamily="34" charset="0"/>
              </a:rPr>
              <a:t>Bacteroidales</a:t>
            </a:r>
            <a:endParaRPr lang="en-US" sz="1200" b="1" i="1" u="none" strike="noStrike" dirty="0">
              <a:solidFill>
                <a:srgbClr val="B66E6D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https://www.medrxiv.org/content/10.1101/2020.08.20.20144014v1.full.pdf</a:t>
            </a:r>
          </a:p>
          <a:p>
            <a:endParaRPr lang="en-US" dirty="0"/>
          </a:p>
          <a:p>
            <a:r>
              <a:rPr lang="en-US" dirty="0"/>
              <a:t>Notably, </a:t>
            </a:r>
            <a:r>
              <a:rPr lang="en-US" dirty="0" err="1"/>
              <a:t>Variovorax</a:t>
            </a:r>
            <a:r>
              <a:rPr lang="en-US" dirty="0"/>
              <a:t> account for a very high proportion in 6 patients. Interestingly, Staphylococcus </a:t>
            </a:r>
            <a:r>
              <a:rPr lang="en-US" dirty="0" err="1"/>
              <a:t>xylosus</a:t>
            </a:r>
            <a:r>
              <a:rPr lang="en-US" dirty="0"/>
              <a:t> 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https://www.nature.com/articles/s42003-021-01796-w</a:t>
            </a:r>
          </a:p>
          <a:p>
            <a:endParaRPr lang="en-US" dirty="0"/>
          </a:p>
          <a:p>
            <a:r>
              <a:rPr lang="en-US" dirty="0"/>
              <a:t>Staphylococcus </a:t>
            </a:r>
            <a:r>
              <a:rPr lang="en-US" dirty="0" err="1"/>
              <a:t>simulans</a:t>
            </a:r>
            <a:r>
              <a:rPr lang="en-US" dirty="0"/>
              <a:t> had high abundances in three healthy controls (H21, H22 and H23)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4C89-39AB-4440-A7D3-F7D27E1F3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Taxonomic analysis revealed a statistically significant decrease in log2 median ration of several species *** belonging to the genus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Sphingomonas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compared to both the uninfected (p&lt;0.0001, q &lt;0.001)  and CAP cohorts (p&lt;0.005,q &lt;0.05) cohorts (table X). This finding supports previous reports regarding an association with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Sphingomonas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commonly known as an opportunistic pathogen found in healthcare-associated pneumonia.</a:t>
            </a:r>
          </a:p>
          <a:p>
            <a:pPr algn="l"/>
            <a:endParaRPr lang="en-US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Sig. GO Terms derived from </a:t>
            </a:r>
            <a:r>
              <a:rPr lang="en-US" b="0" i="1" dirty="0" err="1">
                <a:solidFill>
                  <a:srgbClr val="D1D2D3"/>
                </a:solidFill>
                <a:effectLst/>
                <a:latin typeface="Slack-Lato"/>
              </a:rPr>
              <a:t>Sphingomonas</a:t>
            </a:r>
            <a:r>
              <a:rPr lang="en-US" b="0" i="1" dirty="0">
                <a:solidFill>
                  <a:srgbClr val="D1D2D3"/>
                </a:solidFill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proteins in the COVID19 samples were </a:t>
            </a: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hydrogen peroxide catabolic process [GO:0042744]; </a:t>
            </a: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response to oxidative stress [GO:0006979]</a:t>
            </a: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catalase activity [GO:0004096]; heme binding [GO:0020037]; </a:t>
            </a: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metal ion binding [GO:0046872]</a:t>
            </a:r>
          </a:p>
          <a:p>
            <a:pPr algn="l"/>
            <a:endParaRPr lang="en-US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The catalase protein decomposes hydrogen peroxide into water and oxygen; serves to protect cells from the toxic effects of hydrogen peroxide.</a:t>
            </a:r>
          </a:p>
          <a:p>
            <a:pPr algn="r"/>
            <a:endParaRPr lang="en-US" b="0" i="0" dirty="0">
              <a:solidFill>
                <a:srgbClr val="D1D2D3"/>
              </a:solidFill>
              <a:effectLst/>
              <a:latin typeface="Slack-Lato"/>
            </a:endParaRPr>
          </a:p>
          <a:p>
            <a:pPr algn="l"/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So as a discussion point perhaps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Slack-Lato"/>
              </a:rPr>
              <a:t>Sphingomonas</a:t>
            </a:r>
            <a:r>
              <a:rPr lang="en-US" b="0" i="0" dirty="0">
                <a:solidFill>
                  <a:srgbClr val="D1D2D3"/>
                </a:solidFill>
                <a:effectLst/>
                <a:latin typeface="Slack-Lato"/>
              </a:rPr>
              <a:t> is responding to COVID-19 conditions in the patient by expressing genes that help it to survive well under the COVID-19 disease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74C89-39AB-4440-A7D3-F7D27E1F3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S7. Ordination plot comparisons of 16S and WGS analysis results of microbial communities using Bray Curtis distance matrix indices.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34ABB-B353-4AD6-826A-11C9B6AE22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0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experiment began with the generation of neonatal and fetal NPAS2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mice with accompanying wild type controls to 16 weeks post-weening,*** followed by stool samples collection at 4-hour increments over 12:12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light /dark cycles.*** Samples were DNA extracted and PCR amplified using the V4 16S rRNA gene, and Next gen sequenced using the Illumina platform*** Reads were adapter trimmed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processed into amplicon sequence variants (ASVs)***,classified into taxa***, and decontaminated.*** Taxonomic comparisons, and diversity indices were obtained, and *** Predicted functional abundances were obtained using the ASV marker gene sequences,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Nearest sequence taxon index of greater than 2.*** Statistical analyses consisted of an Analysis of variance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Posthoc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Tukey-Kramer for multiple comparisons or Welch’s T test with 95% confidence intervals for 2-way comparisons, *** followed by the creation of Data visualizations.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187DF-C737-4D37-866A-1CD0EFA891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9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from the PICRUST2 predicted functional microbiome analysis, collectively reported a significant difference in pathway abundances amongst all treatments based on ANOVA. ***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PCA plots visualize clustering based on light and dark timepoints comparisons for each treatment, *** in which the fetal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treatment observed little to no differences in the functional microbiome light cycle phase-shifts, and have completely dissociated food income from intake, demonstrating lack of entrainment &amp; adaptability to when Npas2 is deleted in utero , whereas the *** wild type and *** neonatal PCA plots comparison show a clear difference between the light and dark timepoint samples.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88BCF-3959-465D-8374-570F98570E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3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 as a *** heatmap of statistically significant light to dark two way comparisons, you can see that as compared to the wild type treatment which reported 26 pathway abundance differences, ***the fetal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treatment reported a universal dampening of responses, showing a complete disconnect in changing pathway abundances associated with day and night, *** and the the neonatal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mice reported with more than 100 differences in pathway abundances. Taken together, these findings suggest that disruptions to Npas2 hepatic expression significantly alters the functional gut microbiome which may play a role in disrupting metabolic adaptation, and supports the previous results demonstrating lack of entrainment &amp; adaptability when Npas2 is deleted in utero.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88BCF-3959-465D-8374-570F98570E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6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37A1-597A-4FA6-B036-A618B0727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3B2EB-0F5A-49F4-92FB-8EE9244D4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EEBAB-0F78-4F0C-BECF-3E181AE3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2766-6BD6-4B6B-A26C-1DCE8731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819CA-8216-463A-9BFC-01BC858A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F3EB-FC8F-4FDC-9011-8C79E25F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8156A-2602-4375-8BDB-E9B609F84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BD440-6840-4D9A-9FCC-BC1AE6B9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9490-3ADE-47A7-A63E-B01D5C2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1091-3FB3-4225-A846-FB0107D7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B82D5-1C61-4948-8CC2-902E969C7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4BC7-F3E3-48E9-9D18-88B7505EA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43D6-36A1-4116-8D61-2B89AAE2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8568-F067-43EC-A760-45D4B62FA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8B21-AAC1-401C-8207-8D90D0FD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15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I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7FAAA-BF9E-442F-995B-DC0441FB4E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5808" r="58617" b="28690"/>
          <a:stretch/>
        </p:blipFill>
        <p:spPr bwMode="auto">
          <a:xfrm>
            <a:off x="4478557" y="1793861"/>
            <a:ext cx="3234886" cy="32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C9763-6DAA-4FF1-8FD6-22255C8DB9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0" y="156350"/>
            <a:ext cx="1325944" cy="1325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AFAE1E-26EC-4D96-842E-8692CD51D13B}"/>
              </a:ext>
            </a:extLst>
          </p:cNvPr>
          <p:cNvSpPr/>
          <p:nvPr userDrawn="1"/>
        </p:nvSpPr>
        <p:spPr>
          <a:xfrm>
            <a:off x="9663413" y="2743200"/>
            <a:ext cx="2528591" cy="1371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4BBC5-5390-46F9-801A-C486E7AAC1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6222" y="156350"/>
            <a:ext cx="1878758" cy="1289217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37447CC-30E8-4AC2-8E33-9581F809D3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082" y="6036600"/>
            <a:ext cx="1679252" cy="6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0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DAD8-1DEC-4BCC-9AF4-DDA3A46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05DC-7F6C-4F0D-84AE-AA3D51352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1FD4-1FDD-4B0C-9B13-1F74557C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7551-3141-416A-B51F-C2E6FDA1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6C35D-24AF-4AF5-A0C4-4904A85A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6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58B5-1406-4BB5-BF80-7513CF8D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A6D64-C177-413A-B5FB-C210E2D44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518A1-ECF8-44C1-8543-84CE9DF6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2205-252A-4717-A555-6A9679D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53492-0D8B-4356-A82D-C05A0432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04ED-DB9B-4672-B55F-8BFFA9A6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4BE1-EA4C-4087-960C-E65123B6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4E088-B3F1-494A-89DA-48F170252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807E6-C2D8-433F-83A1-D2EFCFD3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CEEC-D45F-4657-88F0-62A466BC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7A92-3BFB-4BBC-98F0-2FB78F31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8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3113-4FF5-4651-B012-E1E46E97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28FDA-4FE8-40ED-9AF2-1952B7501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32814-648E-460D-BAD6-41DEAA321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25599-1E94-4D6E-B148-93148A08F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036E4-72DB-4523-A3CF-04832161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891AF-C483-4279-8FD0-D0AF69BE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10765-7A2E-410D-861E-EFEBD86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AF7F5-EE59-4336-A759-1BEFD29E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AD04-90A4-4D4A-94B8-22306DCC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77EE1-BCAE-413B-9C64-53AEF42F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E4831-EC08-4C19-ACC2-FF5EE1BB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8CCC5-6870-4C03-AA12-63656F02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0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8F176-F8BC-435A-B384-D0278618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9CFEF-B92E-4298-9414-5FBFC33F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44101-0D80-406D-A56D-3C6C384F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3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68F7-F1F8-40B9-9CAC-CB705716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3D6A-F5EF-4B72-ACB1-0A424910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19746-5872-4C16-BD37-FDE3F8740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29938-E522-4F11-9416-D24C7446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3DB99-1B85-44C2-9C83-6990A5AB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F5362-BD31-43E8-8000-8F3064DC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0387-7AE3-4909-93F8-E2C3C4B7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0FC4E-AFE8-413E-8E87-6451E334E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D994B-EFFE-4ABB-8AAE-E0DC756FE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8F76C-5B8B-41A6-861D-BAC4846B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2B3B5-B151-4487-B1A6-9D7DEFC5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5A2A3-23F1-4F5A-98C1-88DB5E39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03CAB-2C1C-41EE-8289-57BAB082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2A750-1E8B-4F71-9E23-6F894AA23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678A-CD50-4445-B84A-B0582952C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EEEE7-F9CD-4BAD-B6B2-3059FA09E158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038D5-A45E-4236-8549-2F99B9443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332C8-FF41-44C9-B6FD-49C96EA6A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1EDFA-3541-4268-84A7-471D953C2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fi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kergoo.github.io/circlize_book/book/high-level-genomic-functions.html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1257-49A2-4EEA-865D-F19385A8B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48C98-130B-4133-9FCB-D9D95BCB9C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Jochum, Michael D.</a:t>
            </a:r>
          </a:p>
          <a:p>
            <a:endParaRPr lang="en-US" dirty="0"/>
          </a:p>
          <a:p>
            <a:r>
              <a:rPr lang="en-US" dirty="0"/>
              <a:t>Here are some examples of some of my previous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66168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E353FD2-7D2F-41E5-9546-71377337723A}"/>
              </a:ext>
            </a:extLst>
          </p:cNvPr>
          <p:cNvGrpSpPr/>
          <p:nvPr/>
        </p:nvGrpSpPr>
        <p:grpSpPr>
          <a:xfrm>
            <a:off x="2650219" y="985796"/>
            <a:ext cx="6088454" cy="5780315"/>
            <a:chOff x="1604717" y="370393"/>
            <a:chExt cx="6088454" cy="5780315"/>
          </a:xfrm>
        </p:grpSpPr>
        <p:pic>
          <p:nvPicPr>
            <p:cNvPr id="5" name="Picture 4" descr="A picture containing text, conifer&#10;&#10;Description automatically generated">
              <a:extLst>
                <a:ext uri="{FF2B5EF4-FFF2-40B4-BE49-F238E27FC236}">
                  <a16:creationId xmlns:a16="http://schemas.microsoft.com/office/drawing/2014/main" id="{417BCC5B-8C32-4DF7-AAC2-8A6DFCF67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0" r="2631" b="7683"/>
            <a:stretch/>
          </p:blipFill>
          <p:spPr>
            <a:xfrm>
              <a:off x="1604717" y="822873"/>
              <a:ext cx="5934566" cy="532783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7658F0-E4B4-412A-82D6-8E132354A1F6}"/>
                </a:ext>
              </a:extLst>
            </p:cNvPr>
            <p:cNvSpPr txBox="1"/>
            <p:nvPr/>
          </p:nvSpPr>
          <p:spPr>
            <a:xfrm>
              <a:off x="2814526" y="618221"/>
              <a:ext cx="2226397" cy="307777"/>
            </a:xfrm>
            <a:prstGeom prst="rect">
              <a:avLst/>
            </a:prstGeom>
            <a:solidFill>
              <a:srgbClr val="DBBEA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28B22"/>
                  </a:solidFill>
                </a:rPr>
                <a:t>Uninfected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B8D7B-7B0B-484F-BC8D-C36507B76905}"/>
                </a:ext>
              </a:extLst>
            </p:cNvPr>
            <p:cNvSpPr txBox="1"/>
            <p:nvPr/>
          </p:nvSpPr>
          <p:spPr>
            <a:xfrm>
              <a:off x="5176152" y="370393"/>
              <a:ext cx="2226397" cy="553998"/>
            </a:xfrm>
            <a:prstGeom prst="rect">
              <a:avLst/>
            </a:prstGeom>
            <a:solidFill>
              <a:srgbClr val="DBBEA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rgbClr val="FF7F00"/>
                  </a:solidFill>
                </a:rPr>
                <a:t>Community acquired pneumonia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B53E10-C3A3-4ADB-9918-1B2753FEE311}"/>
                </a:ext>
              </a:extLst>
            </p:cNvPr>
            <p:cNvSpPr txBox="1"/>
            <p:nvPr/>
          </p:nvSpPr>
          <p:spPr>
            <a:xfrm rot="5400000">
              <a:off x="6426084" y="4150117"/>
              <a:ext cx="2226397" cy="307777"/>
            </a:xfrm>
            <a:prstGeom prst="rect">
              <a:avLst/>
            </a:prstGeom>
            <a:solidFill>
              <a:srgbClr val="96C0BA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28B22"/>
                  </a:solidFill>
                </a:rPr>
                <a:t>Uninfected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CBB850-96E4-4B80-87DE-DC959B71A0FE}"/>
                </a:ext>
              </a:extLst>
            </p:cNvPr>
            <p:cNvSpPr txBox="1"/>
            <p:nvPr/>
          </p:nvSpPr>
          <p:spPr>
            <a:xfrm rot="5400000">
              <a:off x="6855205" y="1850336"/>
              <a:ext cx="1347537" cy="307777"/>
            </a:xfrm>
            <a:prstGeom prst="rect">
              <a:avLst/>
            </a:prstGeom>
            <a:solidFill>
              <a:srgbClr val="96C0BA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B22222"/>
                  </a:solidFill>
                </a:rPr>
                <a:t>COVID19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150908-D7C7-4618-96D3-914A02E7388B}"/>
              </a:ext>
            </a:extLst>
          </p:cNvPr>
          <p:cNvSpPr txBox="1"/>
          <p:nvPr/>
        </p:nvSpPr>
        <p:spPr>
          <a:xfrm>
            <a:off x="3113064" y="425766"/>
            <a:ext cx="59345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Differential Taxonomic abundances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A5C85-CE7C-4D89-B601-520CEE04E74D}"/>
              </a:ext>
            </a:extLst>
          </p:cNvPr>
          <p:cNvSpPr txBox="1"/>
          <p:nvPr/>
        </p:nvSpPr>
        <p:spPr>
          <a:xfrm>
            <a:off x="332662" y="1945859"/>
            <a:ext cx="1899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Sphingomonas</a:t>
            </a:r>
            <a:endParaRPr lang="en-US" i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E4761983-8E06-4781-956B-51262D3E4C7C}"/>
              </a:ext>
            </a:extLst>
          </p:cNvPr>
          <p:cNvSpPr/>
          <p:nvPr/>
        </p:nvSpPr>
        <p:spPr>
          <a:xfrm rot="2318170">
            <a:off x="4814179" y="3016870"/>
            <a:ext cx="479144" cy="877705"/>
          </a:xfrm>
          <a:prstGeom prst="donut">
            <a:avLst>
              <a:gd name="adj" fmla="val 14306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3CFF968C-D87A-4987-8DFF-B302C967B39E}"/>
              </a:ext>
            </a:extLst>
          </p:cNvPr>
          <p:cNvSpPr/>
          <p:nvPr/>
        </p:nvSpPr>
        <p:spPr>
          <a:xfrm rot="2318170">
            <a:off x="7037420" y="3016870"/>
            <a:ext cx="479144" cy="877705"/>
          </a:xfrm>
          <a:prstGeom prst="donut">
            <a:avLst>
              <a:gd name="adj" fmla="val 14306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1A8B3D-3220-4FBE-84A9-D2DC33F6D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32416"/>
              </p:ext>
            </p:extLst>
          </p:nvPr>
        </p:nvGraphicFramePr>
        <p:xfrm>
          <a:off x="276080" y="2366839"/>
          <a:ext cx="2444034" cy="725805"/>
        </p:xfrm>
        <a:graphic>
          <a:graphicData uri="http://schemas.openxmlformats.org/drawingml/2006/table">
            <a:tbl>
              <a:tblPr/>
              <a:tblGrid>
                <a:gridCol w="677863">
                  <a:extLst>
                    <a:ext uri="{9D8B030D-6E8A-4147-A177-3AD203B41FA5}">
                      <a16:colId xmlns:a16="http://schemas.microsoft.com/office/drawing/2014/main" val="3088268488"/>
                    </a:ext>
                  </a:extLst>
                </a:gridCol>
                <a:gridCol w="480295">
                  <a:extLst>
                    <a:ext uri="{9D8B030D-6E8A-4147-A177-3AD203B41FA5}">
                      <a16:colId xmlns:a16="http://schemas.microsoft.com/office/drawing/2014/main" val="2779474549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292891952"/>
                    </a:ext>
                  </a:extLst>
                </a:gridCol>
                <a:gridCol w="512763">
                  <a:extLst>
                    <a:ext uri="{9D8B030D-6E8A-4147-A177-3AD203B41FA5}">
                      <a16:colId xmlns:a16="http://schemas.microsoft.com/office/drawing/2014/main" val="4135818913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4722972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ratio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209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517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690318"/>
                  </a:ext>
                </a:extLst>
              </a:tr>
            </a:tbl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8E453D6C-9702-4A4A-9DB2-1822254AE532}"/>
              </a:ext>
            </a:extLst>
          </p:cNvPr>
          <p:cNvSpPr/>
          <p:nvPr/>
        </p:nvSpPr>
        <p:spPr>
          <a:xfrm rot="2318170">
            <a:off x="7037420" y="5288628"/>
            <a:ext cx="479144" cy="877705"/>
          </a:xfrm>
          <a:prstGeom prst="donut">
            <a:avLst>
              <a:gd name="adj" fmla="val 14306"/>
            </a:avLst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42430-E226-44BF-ABDF-3CEBD9E9C5F6}"/>
              </a:ext>
            </a:extLst>
          </p:cNvPr>
          <p:cNvSpPr txBox="1"/>
          <p:nvPr/>
        </p:nvSpPr>
        <p:spPr>
          <a:xfrm>
            <a:off x="-15653" y="-445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B22222"/>
                </a:solidFill>
              </a:rPr>
              <a:t>COVID19</a:t>
            </a:r>
            <a:r>
              <a:rPr lang="en-US" sz="3200" dirty="0">
                <a:solidFill>
                  <a:schemeClr val="tx2"/>
                </a:solidFill>
              </a:rPr>
              <a:t> vs </a:t>
            </a:r>
            <a:r>
              <a:rPr lang="en-US" sz="3200" dirty="0">
                <a:solidFill>
                  <a:srgbClr val="228B22"/>
                </a:solidFill>
              </a:rPr>
              <a:t>Uninfected</a:t>
            </a:r>
            <a:r>
              <a:rPr lang="en-US" sz="3200" dirty="0">
                <a:solidFill>
                  <a:schemeClr val="tx2"/>
                </a:solidFill>
              </a:rPr>
              <a:t> &amp; </a:t>
            </a:r>
            <a:r>
              <a:rPr lang="en-US" sz="3200" dirty="0">
                <a:solidFill>
                  <a:srgbClr val="FF7F00"/>
                </a:solidFill>
              </a:rPr>
              <a:t>viral pneumonia</a:t>
            </a:r>
          </a:p>
        </p:txBody>
      </p:sp>
    </p:spTree>
    <p:extLst>
      <p:ext uri="{BB962C8B-B14F-4D97-AF65-F5344CB8AC3E}">
        <p14:creationId xmlns:p14="http://schemas.microsoft.com/office/powerpoint/2010/main" val="15360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25522AD6-E1D1-4FCF-8F0E-37F56307D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9" t="10633"/>
          <a:stretch/>
        </p:blipFill>
        <p:spPr>
          <a:xfrm>
            <a:off x="0" y="709524"/>
            <a:ext cx="6147619" cy="6128774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D11DE49-1E78-4710-AC35-FF32C5069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t="12137"/>
          <a:stretch/>
        </p:blipFill>
        <p:spPr>
          <a:xfrm>
            <a:off x="6147619" y="725516"/>
            <a:ext cx="6044381" cy="61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66026-BAA9-4831-99BD-BFDF6B7F1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38" y="3"/>
            <a:ext cx="6173062" cy="617306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1014B6-61F5-407A-859F-40A732AC6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/>
          <a:stretch/>
        </p:blipFill>
        <p:spPr>
          <a:xfrm>
            <a:off x="3" y="3"/>
            <a:ext cx="5656006" cy="61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E8B1EA8-E18D-4F6C-8B0F-31CB18BF3046}"/>
              </a:ext>
            </a:extLst>
          </p:cNvPr>
          <p:cNvGrpSpPr>
            <a:grpSpLocks noChangeAspect="1"/>
          </p:cNvGrpSpPr>
          <p:nvPr/>
        </p:nvGrpSpPr>
        <p:grpSpPr>
          <a:xfrm>
            <a:off x="1818964" y="150585"/>
            <a:ext cx="8778238" cy="6543380"/>
            <a:chOff x="0" y="0"/>
            <a:chExt cx="7315200" cy="5452817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1C7A9CA5-C4ED-4130-BF61-FC314AB4E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57600" cy="274320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CFB5D8F2-34FE-4AA3-B772-E7B99C8F4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0"/>
              <a:ext cx="3657600" cy="2743200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63CE60E8-0FA1-4FCA-BB18-9BD6D458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709617"/>
              <a:ext cx="3657600" cy="274320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15273C0E-F7CE-4B1B-BBE1-4788FBAF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9617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87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1402738D-6144-4516-8B08-3E1162E7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631C771-0AEB-40AB-A7A9-359905436122}"/>
              </a:ext>
            </a:extLst>
          </p:cNvPr>
          <p:cNvGrpSpPr/>
          <p:nvPr/>
        </p:nvGrpSpPr>
        <p:grpSpPr>
          <a:xfrm>
            <a:off x="9423637" y="4873989"/>
            <a:ext cx="2603980" cy="1942946"/>
            <a:chOff x="9423637" y="4873989"/>
            <a:chExt cx="2603980" cy="19429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ED6225-6FD1-404A-9EAA-EA9057266F3F}"/>
                </a:ext>
              </a:extLst>
            </p:cNvPr>
            <p:cNvGrpSpPr/>
            <p:nvPr/>
          </p:nvGrpSpPr>
          <p:grpSpPr>
            <a:xfrm>
              <a:off x="9423637" y="5177410"/>
              <a:ext cx="2603980" cy="1639525"/>
              <a:chOff x="10798420" y="4424239"/>
              <a:chExt cx="2537281" cy="2065660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52624873-76C2-46A7-940A-49E1E8C731A7}"/>
                  </a:ext>
                </a:extLst>
              </p:cNvPr>
              <p:cNvGrpSpPr/>
              <p:nvPr/>
            </p:nvGrpSpPr>
            <p:grpSpPr>
              <a:xfrm>
                <a:off x="10798420" y="4424239"/>
                <a:ext cx="1917828" cy="1957075"/>
                <a:chOff x="7724102" y="0"/>
                <a:chExt cx="6482266" cy="6858000"/>
              </a:xfrm>
            </p:grpSpPr>
            <p:pic>
              <p:nvPicPr>
                <p:cNvPr id="224" name="Picture 223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5C0CA0F-4455-434C-9ACC-0AD8123F5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478"/>
                <a:stretch/>
              </p:blipFill>
              <p:spPr>
                <a:xfrm>
                  <a:off x="7724102" y="0"/>
                  <a:ext cx="6482266" cy="6858000"/>
                </a:xfrm>
                <a:prstGeom prst="rect">
                  <a:avLst/>
                </a:prstGeom>
              </p:spPr>
            </p:pic>
            <p:pic>
              <p:nvPicPr>
                <p:cNvPr id="225" name="Picture 224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CE881071-E2C2-4854-9F37-C55CC1181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894" t="485" r="15866" b="94964"/>
                <a:stretch/>
              </p:blipFill>
              <p:spPr>
                <a:xfrm>
                  <a:off x="10548559" y="8535"/>
                  <a:ext cx="914420" cy="406409"/>
                </a:xfrm>
                <a:prstGeom prst="rect">
                  <a:avLst/>
                </a:prstGeom>
              </p:spPr>
            </p:pic>
            <p:pic>
              <p:nvPicPr>
                <p:cNvPr id="226" name="Picture 225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82E84143-97F6-4651-A1B7-15B8B14F2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9338" b="97200"/>
                <a:stretch/>
              </p:blipFill>
              <p:spPr>
                <a:xfrm>
                  <a:off x="10586267" y="354393"/>
                  <a:ext cx="1547565" cy="406409"/>
                </a:xfrm>
                <a:prstGeom prst="rect">
                  <a:avLst/>
                </a:prstGeom>
              </p:spPr>
            </p:pic>
          </p:grp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B8000593-101F-4F57-990D-B1CD248E9177}"/>
                  </a:ext>
                </a:extLst>
              </p:cNvPr>
              <p:cNvSpPr txBox="1"/>
              <p:nvPr/>
            </p:nvSpPr>
            <p:spPr>
              <a:xfrm rot="5400000">
                <a:off x="12167919" y="5322118"/>
                <a:ext cx="2065659" cy="269904"/>
              </a:xfrm>
              <a:prstGeom prst="rect">
                <a:avLst/>
              </a:prstGeom>
              <a:solidFill>
                <a:srgbClr val="59B046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Functional Analysis</a:t>
                </a:r>
              </a:p>
            </p:txBody>
          </p:sp>
        </p:grpSp>
        <p:sp>
          <p:nvSpPr>
            <p:cNvPr id="231" name="Line 5">
              <a:extLst>
                <a:ext uri="{FF2B5EF4-FFF2-40B4-BE49-F238E27FC236}">
                  <a16:creationId xmlns:a16="http://schemas.microsoft.com/office/drawing/2014/main" id="{6A360328-0F42-4EF6-9FAA-F5FBFECA9A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086107" y="5003205"/>
              <a:ext cx="258431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1" dirty="0">
                <a:ln w="38100" cmpd="sng">
                  <a:solidFill>
                    <a:prstClr val="black"/>
                  </a:solidFill>
                </a:ln>
                <a:solidFill>
                  <a:prstClr val="black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67BB461-031E-4B40-A265-BB10002D28EF}"/>
              </a:ext>
            </a:extLst>
          </p:cNvPr>
          <p:cNvSpPr>
            <a:spLocks noChangeAspect="1"/>
          </p:cNvSpPr>
          <p:nvPr/>
        </p:nvSpPr>
        <p:spPr>
          <a:xfrm>
            <a:off x="78232" y="877495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Sample Collection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8226CB-7EE7-4D77-B64E-84EC405B48DF}"/>
              </a:ext>
            </a:extLst>
          </p:cNvPr>
          <p:cNvSpPr>
            <a:spLocks noChangeAspect="1"/>
          </p:cNvSpPr>
          <p:nvPr/>
        </p:nvSpPr>
        <p:spPr>
          <a:xfrm>
            <a:off x="1580813" y="920194"/>
            <a:ext cx="3229914" cy="387698"/>
          </a:xfrm>
          <a:custGeom>
            <a:avLst/>
            <a:gdLst>
              <a:gd name="connsiteX0" fmla="*/ 0 w 3799896"/>
              <a:gd name="connsiteY0" fmla="*/ 0 h 456116"/>
              <a:gd name="connsiteX1" fmla="*/ 3571838 w 3799896"/>
              <a:gd name="connsiteY1" fmla="*/ 0 h 456116"/>
              <a:gd name="connsiteX2" fmla="*/ 3799896 w 3799896"/>
              <a:gd name="connsiteY2" fmla="*/ 228058 h 456116"/>
              <a:gd name="connsiteX3" fmla="*/ 3571838 w 3799896"/>
              <a:gd name="connsiteY3" fmla="*/ 456116 h 456116"/>
              <a:gd name="connsiteX4" fmla="*/ 0 w 3799896"/>
              <a:gd name="connsiteY4" fmla="*/ 456116 h 456116"/>
              <a:gd name="connsiteX5" fmla="*/ 228058 w 3799896"/>
              <a:gd name="connsiteY5" fmla="*/ 228058 h 456116"/>
              <a:gd name="connsiteX6" fmla="*/ 0 w 37998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99896" h="456116">
                <a:moveTo>
                  <a:pt x="0" y="0"/>
                </a:moveTo>
                <a:lnTo>
                  <a:pt x="3571838" y="0"/>
                </a:lnTo>
                <a:lnTo>
                  <a:pt x="3799896" y="228058"/>
                </a:lnTo>
                <a:lnTo>
                  <a:pt x="35718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Generate </a:t>
            </a:r>
            <a:r>
              <a:rPr lang="en-US" sz="1000" i="1" kern="1200" dirty="0">
                <a:latin typeface="Arial Rounded MT Bold" panose="020F0704030504030204" pitchFamily="34" charset="0"/>
              </a:rPr>
              <a:t>Npas2</a:t>
            </a:r>
            <a:r>
              <a:rPr lang="en-US" sz="1000" kern="1200" dirty="0">
                <a:latin typeface="Arial Rounded MT Bold" panose="020F0704030504030204" pitchFamily="34" charset="0"/>
              </a:rPr>
              <a:t>  fetal and neonatal 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cKO</a:t>
            </a:r>
            <a:r>
              <a:rPr lang="en-US" sz="1000" kern="1200" dirty="0">
                <a:latin typeface="Arial Rounded MT Bold" panose="020F0704030504030204" pitchFamily="34" charset="0"/>
              </a:rPr>
              <a:t> mice, with accompanying WT controls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F606D35-8486-4073-BF94-51539650043F}"/>
              </a:ext>
            </a:extLst>
          </p:cNvPr>
          <p:cNvSpPr>
            <a:spLocks noChangeAspect="1"/>
          </p:cNvSpPr>
          <p:nvPr/>
        </p:nvSpPr>
        <p:spPr>
          <a:xfrm>
            <a:off x="4672425" y="920194"/>
            <a:ext cx="2370963" cy="387698"/>
          </a:xfrm>
          <a:custGeom>
            <a:avLst/>
            <a:gdLst>
              <a:gd name="connsiteX0" fmla="*/ 0 w 2951359"/>
              <a:gd name="connsiteY0" fmla="*/ 0 h 456116"/>
              <a:gd name="connsiteX1" fmla="*/ 2723301 w 2951359"/>
              <a:gd name="connsiteY1" fmla="*/ 0 h 456116"/>
              <a:gd name="connsiteX2" fmla="*/ 2951359 w 2951359"/>
              <a:gd name="connsiteY2" fmla="*/ 228058 h 456116"/>
              <a:gd name="connsiteX3" fmla="*/ 2723301 w 2951359"/>
              <a:gd name="connsiteY3" fmla="*/ 456116 h 456116"/>
              <a:gd name="connsiteX4" fmla="*/ 0 w 2951359"/>
              <a:gd name="connsiteY4" fmla="*/ 456116 h 456116"/>
              <a:gd name="connsiteX5" fmla="*/ 228058 w 2951359"/>
              <a:gd name="connsiteY5" fmla="*/ 228058 h 456116"/>
              <a:gd name="connsiteX6" fmla="*/ 0 w 2951359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1359" h="456116">
                <a:moveTo>
                  <a:pt x="0" y="0"/>
                </a:moveTo>
                <a:lnTo>
                  <a:pt x="2723301" y="0"/>
                </a:lnTo>
                <a:lnTo>
                  <a:pt x="2951359" y="228058"/>
                </a:lnTo>
                <a:lnTo>
                  <a:pt x="2723301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54888"/>
              <a:satOff val="-442"/>
              <a:lumOff val="-44"/>
              <a:alphaOff val="0"/>
            </a:schemeClr>
          </a:lnRef>
          <a:fillRef idx="1">
            <a:schemeClr val="accent5">
              <a:tint val="40000"/>
              <a:alpha val="90000"/>
              <a:hueOff val="-254888"/>
              <a:satOff val="-442"/>
              <a:lumOff val="-44"/>
              <a:alphaOff val="0"/>
            </a:schemeClr>
          </a:fillRef>
          <a:effectRef idx="0">
            <a:schemeClr val="accent5">
              <a:tint val="40000"/>
              <a:alpha val="90000"/>
              <a:hueOff val="-254888"/>
              <a:satOff val="-442"/>
              <a:lumOff val="-4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stool sample collection 16-week post-weening time trials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1CA9C5-8590-40CC-BE34-27D197123E92}"/>
              </a:ext>
            </a:extLst>
          </p:cNvPr>
          <p:cNvSpPr>
            <a:spLocks noChangeAspect="1"/>
          </p:cNvSpPr>
          <p:nvPr/>
        </p:nvSpPr>
        <p:spPr>
          <a:xfrm>
            <a:off x="82971" y="1471928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817038"/>
              <a:satOff val="-1136"/>
              <a:lumOff val="-436"/>
              <a:alphaOff val="0"/>
            </a:schemeClr>
          </a:fillRef>
          <a:effectRef idx="0">
            <a:schemeClr val="accent5">
              <a:hueOff val="-817038"/>
              <a:satOff val="-1136"/>
              <a:lumOff val="-4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Next Gen Sequencing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C702B2-F694-41F3-A7CC-8CC4B39FD7FD}"/>
              </a:ext>
            </a:extLst>
          </p:cNvPr>
          <p:cNvSpPr>
            <a:spLocks noChangeAspect="1"/>
          </p:cNvSpPr>
          <p:nvPr/>
        </p:nvSpPr>
        <p:spPr>
          <a:xfrm>
            <a:off x="1645807" y="1501511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09776"/>
              <a:satOff val="-884"/>
              <a:lumOff val="-89"/>
              <a:alphaOff val="0"/>
            </a:schemeClr>
          </a:lnRef>
          <a:fillRef idx="1">
            <a:schemeClr val="accent5">
              <a:tint val="40000"/>
              <a:alpha val="90000"/>
              <a:hueOff val="-509776"/>
              <a:satOff val="-884"/>
              <a:lumOff val="-89"/>
              <a:alphaOff val="0"/>
            </a:schemeClr>
          </a:fillRef>
          <a:effectRef idx="0">
            <a:schemeClr val="accent5">
              <a:tint val="40000"/>
              <a:alpha val="90000"/>
              <a:hueOff val="-509776"/>
              <a:satOff val="-884"/>
              <a:lumOff val="-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DNA extraction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800B34-A8C7-4ABA-92D9-7A2184A016DF}"/>
              </a:ext>
            </a:extLst>
          </p:cNvPr>
          <p:cNvSpPr>
            <a:spLocks noChangeAspect="1"/>
          </p:cNvSpPr>
          <p:nvPr/>
        </p:nvSpPr>
        <p:spPr>
          <a:xfrm>
            <a:off x="2754317" y="1501511"/>
            <a:ext cx="1528930" cy="387698"/>
          </a:xfrm>
          <a:custGeom>
            <a:avLst/>
            <a:gdLst>
              <a:gd name="connsiteX0" fmla="*/ 0 w 1798741"/>
              <a:gd name="connsiteY0" fmla="*/ 0 h 456116"/>
              <a:gd name="connsiteX1" fmla="*/ 1570683 w 1798741"/>
              <a:gd name="connsiteY1" fmla="*/ 0 h 456116"/>
              <a:gd name="connsiteX2" fmla="*/ 1798741 w 1798741"/>
              <a:gd name="connsiteY2" fmla="*/ 228058 h 456116"/>
              <a:gd name="connsiteX3" fmla="*/ 1570683 w 1798741"/>
              <a:gd name="connsiteY3" fmla="*/ 456116 h 456116"/>
              <a:gd name="connsiteX4" fmla="*/ 0 w 1798741"/>
              <a:gd name="connsiteY4" fmla="*/ 456116 h 456116"/>
              <a:gd name="connsiteX5" fmla="*/ 228058 w 1798741"/>
              <a:gd name="connsiteY5" fmla="*/ 228058 h 456116"/>
              <a:gd name="connsiteX6" fmla="*/ 0 w 1798741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8741" h="456116">
                <a:moveTo>
                  <a:pt x="0" y="0"/>
                </a:moveTo>
                <a:lnTo>
                  <a:pt x="1570683" y="0"/>
                </a:lnTo>
                <a:lnTo>
                  <a:pt x="1798741" y="228058"/>
                </a:lnTo>
                <a:lnTo>
                  <a:pt x="1570683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764664"/>
              <a:satOff val="-1326"/>
              <a:lumOff val="-133"/>
              <a:alphaOff val="0"/>
            </a:schemeClr>
          </a:lnRef>
          <a:fillRef idx="1">
            <a:schemeClr val="accent5">
              <a:tint val="40000"/>
              <a:alpha val="90000"/>
              <a:hueOff val="-764664"/>
              <a:satOff val="-1326"/>
              <a:lumOff val="-133"/>
              <a:alphaOff val="0"/>
            </a:schemeClr>
          </a:fillRef>
          <a:effectRef idx="0">
            <a:schemeClr val="accent5">
              <a:tint val="40000"/>
              <a:alpha val="90000"/>
              <a:hueOff val="-764664"/>
              <a:satOff val="-1326"/>
              <a:lumOff val="-133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16S PCR amplification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05F8596-81AF-475A-948E-364C5EAA4CD3}"/>
              </a:ext>
            </a:extLst>
          </p:cNvPr>
          <p:cNvSpPr>
            <a:spLocks noChangeAspect="1"/>
          </p:cNvSpPr>
          <p:nvPr/>
        </p:nvSpPr>
        <p:spPr>
          <a:xfrm>
            <a:off x="4152302" y="1501511"/>
            <a:ext cx="2015329" cy="387698"/>
          </a:xfrm>
          <a:custGeom>
            <a:avLst/>
            <a:gdLst>
              <a:gd name="connsiteX0" fmla="*/ 0 w 2370973"/>
              <a:gd name="connsiteY0" fmla="*/ 0 h 456116"/>
              <a:gd name="connsiteX1" fmla="*/ 2142915 w 2370973"/>
              <a:gd name="connsiteY1" fmla="*/ 0 h 456116"/>
              <a:gd name="connsiteX2" fmla="*/ 2370973 w 2370973"/>
              <a:gd name="connsiteY2" fmla="*/ 228058 h 456116"/>
              <a:gd name="connsiteX3" fmla="*/ 2142915 w 2370973"/>
              <a:gd name="connsiteY3" fmla="*/ 456116 h 456116"/>
              <a:gd name="connsiteX4" fmla="*/ 0 w 2370973"/>
              <a:gd name="connsiteY4" fmla="*/ 456116 h 456116"/>
              <a:gd name="connsiteX5" fmla="*/ 228058 w 2370973"/>
              <a:gd name="connsiteY5" fmla="*/ 228058 h 456116"/>
              <a:gd name="connsiteX6" fmla="*/ 0 w 2370973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0973" h="456116">
                <a:moveTo>
                  <a:pt x="0" y="0"/>
                </a:moveTo>
                <a:lnTo>
                  <a:pt x="2142915" y="0"/>
                </a:lnTo>
                <a:lnTo>
                  <a:pt x="2370973" y="228058"/>
                </a:lnTo>
                <a:lnTo>
                  <a:pt x="2142915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019552"/>
              <a:satOff val="-1768"/>
              <a:lumOff val="-178"/>
              <a:alphaOff val="0"/>
            </a:schemeClr>
          </a:lnRef>
          <a:fillRef idx="1">
            <a:schemeClr val="accent5">
              <a:tint val="40000"/>
              <a:alpha val="90000"/>
              <a:hueOff val="-1019552"/>
              <a:satOff val="-1768"/>
              <a:lumOff val="-178"/>
              <a:alphaOff val="0"/>
            </a:schemeClr>
          </a:fillRef>
          <a:effectRef idx="0">
            <a:schemeClr val="accent5">
              <a:tint val="40000"/>
              <a:alpha val="90000"/>
              <a:hueOff val="-1019552"/>
              <a:satOff val="-1768"/>
              <a:lumOff val="-17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Illumina NGS sequencing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BFAB39-9D0D-47BB-803B-AC122B049F57}"/>
              </a:ext>
            </a:extLst>
          </p:cNvPr>
          <p:cNvSpPr>
            <a:spLocks noChangeAspect="1"/>
          </p:cNvSpPr>
          <p:nvPr/>
        </p:nvSpPr>
        <p:spPr>
          <a:xfrm>
            <a:off x="78232" y="2028841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634077"/>
              <a:satOff val="-2273"/>
              <a:lumOff val="-872"/>
              <a:alphaOff val="0"/>
            </a:schemeClr>
          </a:fillRef>
          <a:effectRef idx="0">
            <a:schemeClr val="accent5">
              <a:hueOff val="-1634077"/>
              <a:satOff val="-2273"/>
              <a:lumOff val="-87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Pre-processing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44B6B1-86BA-4441-A28F-3135DD4CFE2B}"/>
              </a:ext>
            </a:extLst>
          </p:cNvPr>
          <p:cNvSpPr>
            <a:spLocks noChangeAspect="1"/>
          </p:cNvSpPr>
          <p:nvPr/>
        </p:nvSpPr>
        <p:spPr>
          <a:xfrm>
            <a:off x="1578076" y="2071540"/>
            <a:ext cx="1302157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274440"/>
              <a:satOff val="-2210"/>
              <a:lumOff val="-222"/>
              <a:alphaOff val="0"/>
            </a:schemeClr>
          </a:lnRef>
          <a:fillRef idx="1">
            <a:schemeClr val="accent5">
              <a:tint val="40000"/>
              <a:alpha val="90000"/>
              <a:hueOff val="-1274440"/>
              <a:satOff val="-2210"/>
              <a:lumOff val="-222"/>
              <a:alphaOff val="0"/>
            </a:schemeClr>
          </a:fillRef>
          <a:effectRef idx="0">
            <a:schemeClr val="accent5">
              <a:tint val="40000"/>
              <a:alpha val="90000"/>
              <a:hueOff val="-1274440"/>
              <a:satOff val="-2210"/>
              <a:lumOff val="-222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 err="1">
                <a:latin typeface="Arial Rounded MT Bold" panose="020F0704030504030204" pitchFamily="34" charset="0"/>
              </a:rPr>
              <a:t>Trimmomatic</a:t>
            </a:r>
            <a:endParaRPr lang="en-US" sz="1000" kern="1200" dirty="0">
              <a:latin typeface="Arial Rounded MT Bold" panose="020F070403050403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753CD9-47B2-485A-A13F-F46B5FCD79AE}"/>
              </a:ext>
            </a:extLst>
          </p:cNvPr>
          <p:cNvSpPr>
            <a:spLocks noChangeAspect="1"/>
          </p:cNvSpPr>
          <p:nvPr/>
        </p:nvSpPr>
        <p:spPr>
          <a:xfrm>
            <a:off x="2729628" y="2071540"/>
            <a:ext cx="1302149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529329"/>
              <a:satOff val="-2652"/>
              <a:lumOff val="-267"/>
              <a:alphaOff val="0"/>
            </a:schemeClr>
          </a:lnRef>
          <a:fillRef idx="1">
            <a:schemeClr val="accent5">
              <a:tint val="40000"/>
              <a:alpha val="90000"/>
              <a:hueOff val="-1529329"/>
              <a:satOff val="-2652"/>
              <a:lumOff val="-267"/>
              <a:alphaOff val="0"/>
            </a:schemeClr>
          </a:fillRef>
          <a:effectRef idx="0">
            <a:schemeClr val="accent5">
              <a:tint val="40000"/>
              <a:alpha val="90000"/>
              <a:hueOff val="-1529329"/>
              <a:satOff val="-2652"/>
              <a:lumOff val="-26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Multi/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FastQC</a:t>
            </a:r>
            <a:endParaRPr lang="en-US" sz="1000" kern="1200" dirty="0">
              <a:latin typeface="Arial Rounded MT Bold" panose="020F070403050403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4E086D-4A00-4B5E-8C8D-79886358BB75}"/>
              </a:ext>
            </a:extLst>
          </p:cNvPr>
          <p:cNvSpPr>
            <a:spLocks noChangeAspect="1"/>
          </p:cNvSpPr>
          <p:nvPr/>
        </p:nvSpPr>
        <p:spPr>
          <a:xfrm>
            <a:off x="78232" y="2598870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451115"/>
              <a:satOff val="-3409"/>
              <a:lumOff val="-1307"/>
              <a:alphaOff val="0"/>
            </a:schemeClr>
          </a:fillRef>
          <a:effectRef idx="0">
            <a:schemeClr val="accent5">
              <a:hueOff val="-2451115"/>
              <a:satOff val="-3409"/>
              <a:lumOff val="-13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DADA2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5862FE-B93B-41A5-BF8A-08459051DC1D}"/>
              </a:ext>
            </a:extLst>
          </p:cNvPr>
          <p:cNvSpPr>
            <a:spLocks noChangeAspect="1"/>
          </p:cNvSpPr>
          <p:nvPr/>
        </p:nvSpPr>
        <p:spPr>
          <a:xfrm>
            <a:off x="1591576" y="2641568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1784217"/>
              <a:satOff val="-3094"/>
              <a:lumOff val="-311"/>
              <a:alphaOff val="0"/>
            </a:schemeClr>
          </a:lnRef>
          <a:fillRef idx="1">
            <a:schemeClr val="accent5">
              <a:tint val="40000"/>
              <a:alpha val="90000"/>
              <a:hueOff val="-1784217"/>
              <a:satOff val="-3094"/>
              <a:lumOff val="-311"/>
              <a:alphaOff val="0"/>
            </a:schemeClr>
          </a:fillRef>
          <a:effectRef idx="0">
            <a:schemeClr val="accent5">
              <a:tint val="40000"/>
              <a:alpha val="90000"/>
              <a:hueOff val="-1784217"/>
              <a:satOff val="-3094"/>
              <a:lumOff val="-311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Denoising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11505F-2385-47C5-A98D-3D3AF5D3D6CA}"/>
              </a:ext>
            </a:extLst>
          </p:cNvPr>
          <p:cNvSpPr>
            <a:spLocks noChangeAspect="1"/>
          </p:cNvSpPr>
          <p:nvPr/>
        </p:nvSpPr>
        <p:spPr>
          <a:xfrm>
            <a:off x="2678577" y="2641568"/>
            <a:ext cx="1334024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039105"/>
              <a:satOff val="-3535"/>
              <a:lumOff val="-356"/>
              <a:alphaOff val="0"/>
            </a:schemeClr>
          </a:lnRef>
          <a:fillRef idx="1">
            <a:schemeClr val="accent5">
              <a:tint val="40000"/>
              <a:alpha val="90000"/>
              <a:hueOff val="-2039105"/>
              <a:satOff val="-3535"/>
              <a:lumOff val="-356"/>
              <a:alphaOff val="0"/>
            </a:schemeClr>
          </a:fillRef>
          <a:effectRef idx="0">
            <a:schemeClr val="accent5">
              <a:tint val="40000"/>
              <a:alpha val="90000"/>
              <a:hueOff val="-2039105"/>
              <a:satOff val="-3535"/>
              <a:lumOff val="-356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Dereplication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01D59E-D71B-4B69-9552-35AB630DA064}"/>
              </a:ext>
            </a:extLst>
          </p:cNvPr>
          <p:cNvSpPr>
            <a:spLocks noChangeAspect="1"/>
          </p:cNvSpPr>
          <p:nvPr/>
        </p:nvSpPr>
        <p:spPr>
          <a:xfrm>
            <a:off x="3862399" y="2641568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293993"/>
              <a:satOff val="-3977"/>
              <a:lumOff val="-400"/>
              <a:alphaOff val="0"/>
            </a:schemeClr>
          </a:lnRef>
          <a:fillRef idx="1">
            <a:schemeClr val="accent5">
              <a:tint val="40000"/>
              <a:alpha val="90000"/>
              <a:hueOff val="-2293993"/>
              <a:satOff val="-3977"/>
              <a:lumOff val="-400"/>
              <a:alphaOff val="0"/>
            </a:schemeClr>
          </a:fillRef>
          <a:effectRef idx="0">
            <a:schemeClr val="accent5">
              <a:tint val="40000"/>
              <a:alpha val="90000"/>
              <a:hueOff val="-2293993"/>
              <a:satOff val="-3977"/>
              <a:lumOff val="-40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ASV processing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90EEE3-07EB-4252-8A5B-0B28CA8E1CF1}"/>
              </a:ext>
            </a:extLst>
          </p:cNvPr>
          <p:cNvSpPr>
            <a:spLocks noChangeAspect="1"/>
          </p:cNvSpPr>
          <p:nvPr/>
        </p:nvSpPr>
        <p:spPr>
          <a:xfrm>
            <a:off x="4970918" y="2641568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548881"/>
              <a:satOff val="-4419"/>
              <a:lumOff val="-444"/>
              <a:alphaOff val="0"/>
            </a:schemeClr>
          </a:lnRef>
          <a:fillRef idx="1">
            <a:schemeClr val="accent5">
              <a:tint val="40000"/>
              <a:alpha val="90000"/>
              <a:hueOff val="-2548881"/>
              <a:satOff val="-4419"/>
              <a:lumOff val="-444"/>
              <a:alphaOff val="0"/>
            </a:schemeClr>
          </a:fillRef>
          <a:effectRef idx="0">
            <a:schemeClr val="accent5">
              <a:tint val="40000"/>
              <a:alpha val="90000"/>
              <a:hueOff val="-2548881"/>
              <a:satOff val="-4419"/>
              <a:lumOff val="-444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PE merging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6B8035-0211-4AA1-96B2-050833E79085}"/>
              </a:ext>
            </a:extLst>
          </p:cNvPr>
          <p:cNvSpPr>
            <a:spLocks noChangeAspect="1"/>
          </p:cNvSpPr>
          <p:nvPr/>
        </p:nvSpPr>
        <p:spPr>
          <a:xfrm>
            <a:off x="6079447" y="2641568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803769"/>
              <a:satOff val="-4861"/>
              <a:lumOff val="-489"/>
              <a:alphaOff val="0"/>
            </a:schemeClr>
          </a:lnRef>
          <a:fillRef idx="1">
            <a:schemeClr val="accent5">
              <a:tint val="40000"/>
              <a:alpha val="90000"/>
              <a:hueOff val="-2803769"/>
              <a:satOff val="-4861"/>
              <a:lumOff val="-489"/>
              <a:alphaOff val="0"/>
            </a:schemeClr>
          </a:fillRef>
          <a:effectRef idx="0">
            <a:schemeClr val="accent5">
              <a:tint val="40000"/>
              <a:alpha val="90000"/>
              <a:hueOff val="-2803769"/>
              <a:satOff val="-4861"/>
              <a:lumOff val="-4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Chimera removal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7C9DE9-E773-4997-9FD5-A33627708720}"/>
              </a:ext>
            </a:extLst>
          </p:cNvPr>
          <p:cNvSpPr>
            <a:spLocks noChangeAspect="1"/>
          </p:cNvSpPr>
          <p:nvPr/>
        </p:nvSpPr>
        <p:spPr>
          <a:xfrm>
            <a:off x="83107" y="3157383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268153"/>
              <a:satOff val="-4546"/>
              <a:lumOff val="-1743"/>
              <a:alphaOff val="0"/>
            </a:schemeClr>
          </a:fillRef>
          <a:effectRef idx="0">
            <a:schemeClr val="accent5">
              <a:hueOff val="-3268153"/>
              <a:satOff val="-4546"/>
              <a:lumOff val="-174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Read classification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AA5AF38-AF23-4F7E-BF04-2E9ED5312098}"/>
              </a:ext>
            </a:extLst>
          </p:cNvPr>
          <p:cNvSpPr>
            <a:spLocks noChangeAspect="1"/>
          </p:cNvSpPr>
          <p:nvPr/>
        </p:nvSpPr>
        <p:spPr>
          <a:xfrm>
            <a:off x="1578084" y="3200308"/>
            <a:ext cx="2780355" cy="387698"/>
          </a:xfrm>
          <a:custGeom>
            <a:avLst/>
            <a:gdLst>
              <a:gd name="connsiteX0" fmla="*/ 0 w 2866852"/>
              <a:gd name="connsiteY0" fmla="*/ 0 h 456116"/>
              <a:gd name="connsiteX1" fmla="*/ 2638794 w 2866852"/>
              <a:gd name="connsiteY1" fmla="*/ 0 h 456116"/>
              <a:gd name="connsiteX2" fmla="*/ 2866852 w 2866852"/>
              <a:gd name="connsiteY2" fmla="*/ 228058 h 456116"/>
              <a:gd name="connsiteX3" fmla="*/ 2638794 w 2866852"/>
              <a:gd name="connsiteY3" fmla="*/ 456116 h 456116"/>
              <a:gd name="connsiteX4" fmla="*/ 0 w 2866852"/>
              <a:gd name="connsiteY4" fmla="*/ 456116 h 456116"/>
              <a:gd name="connsiteX5" fmla="*/ 228058 w 2866852"/>
              <a:gd name="connsiteY5" fmla="*/ 228058 h 456116"/>
              <a:gd name="connsiteX6" fmla="*/ 0 w 2866852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6852" h="456116">
                <a:moveTo>
                  <a:pt x="0" y="0"/>
                </a:moveTo>
                <a:lnTo>
                  <a:pt x="2638794" y="0"/>
                </a:lnTo>
                <a:lnTo>
                  <a:pt x="2866852" y="228058"/>
                </a:lnTo>
                <a:lnTo>
                  <a:pt x="2638794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3058657"/>
              <a:satOff val="-5303"/>
              <a:lumOff val="-533"/>
              <a:alphaOff val="0"/>
            </a:schemeClr>
          </a:lnRef>
          <a:fillRef idx="1">
            <a:schemeClr val="accent5">
              <a:tint val="40000"/>
              <a:alpha val="90000"/>
              <a:hueOff val="-3058657"/>
              <a:satOff val="-5303"/>
              <a:lumOff val="-533"/>
              <a:alphaOff val="0"/>
            </a:schemeClr>
          </a:fillRef>
          <a:effectRef idx="0">
            <a:schemeClr val="accent5">
              <a:tint val="40000"/>
              <a:alpha val="90000"/>
              <a:hueOff val="-3058657"/>
              <a:satOff val="-5303"/>
              <a:lumOff val="-533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RDP 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kmer</a:t>
            </a:r>
            <a:r>
              <a:rPr lang="en-US" sz="1000" kern="1200" dirty="0">
                <a:latin typeface="Arial Rounded MT Bold" panose="020F0704030504030204" pitchFamily="34" charset="0"/>
              </a:rPr>
              <a:t> classification </a:t>
            </a:r>
            <a:br>
              <a:rPr lang="en-US" sz="1000" kern="1200" dirty="0">
                <a:latin typeface="Arial Rounded MT Bold" panose="020F0704030504030204" pitchFamily="34" charset="0"/>
              </a:rPr>
            </a:br>
            <a:r>
              <a:rPr lang="en-US" sz="1000" kern="1200" dirty="0">
                <a:latin typeface="Arial Rounded MT Bold" panose="020F0704030504030204" pitchFamily="34" charset="0"/>
              </a:rPr>
              <a:t>(R environment)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02444FE-211E-4E3C-BBF3-0067CB5FC84A}"/>
              </a:ext>
            </a:extLst>
          </p:cNvPr>
          <p:cNvSpPr>
            <a:spLocks noChangeAspect="1"/>
          </p:cNvSpPr>
          <p:nvPr/>
        </p:nvSpPr>
        <p:spPr>
          <a:xfrm>
            <a:off x="4218481" y="3200308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3313545"/>
              <a:satOff val="-5745"/>
              <a:lumOff val="-578"/>
              <a:alphaOff val="0"/>
            </a:schemeClr>
          </a:lnRef>
          <a:fillRef idx="1">
            <a:schemeClr val="accent5">
              <a:tint val="40000"/>
              <a:alpha val="90000"/>
              <a:hueOff val="-3313545"/>
              <a:satOff val="-5745"/>
              <a:lumOff val="-578"/>
              <a:alphaOff val="0"/>
            </a:schemeClr>
          </a:fillRef>
          <a:effectRef idx="0">
            <a:schemeClr val="accent5">
              <a:tint val="40000"/>
              <a:alpha val="90000"/>
              <a:hueOff val="-3313545"/>
              <a:satOff val="-5745"/>
              <a:lumOff val="-57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Silva_132 database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0DE7E80-286D-41E5-98EA-7330C34870A7}"/>
              </a:ext>
            </a:extLst>
          </p:cNvPr>
          <p:cNvSpPr>
            <a:spLocks noChangeAspect="1"/>
          </p:cNvSpPr>
          <p:nvPr/>
        </p:nvSpPr>
        <p:spPr>
          <a:xfrm>
            <a:off x="78230" y="3712357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085191"/>
              <a:satOff val="-5682"/>
              <a:lumOff val="-2179"/>
              <a:alphaOff val="0"/>
            </a:schemeClr>
          </a:fillRef>
          <a:effectRef idx="0">
            <a:schemeClr val="accent5">
              <a:hueOff val="-4085191"/>
              <a:satOff val="-5682"/>
              <a:lumOff val="-217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Decontamination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7DA424-50FA-48B5-A970-C17013EE5811}"/>
              </a:ext>
            </a:extLst>
          </p:cNvPr>
          <p:cNvSpPr>
            <a:spLocks noChangeAspect="1"/>
          </p:cNvSpPr>
          <p:nvPr/>
        </p:nvSpPr>
        <p:spPr>
          <a:xfrm>
            <a:off x="1580821" y="3759047"/>
            <a:ext cx="2037097" cy="387698"/>
          </a:xfrm>
          <a:custGeom>
            <a:avLst/>
            <a:gdLst>
              <a:gd name="connsiteX0" fmla="*/ 0 w 2396584"/>
              <a:gd name="connsiteY0" fmla="*/ 0 h 456116"/>
              <a:gd name="connsiteX1" fmla="*/ 2168526 w 2396584"/>
              <a:gd name="connsiteY1" fmla="*/ 0 h 456116"/>
              <a:gd name="connsiteX2" fmla="*/ 2396584 w 2396584"/>
              <a:gd name="connsiteY2" fmla="*/ 228058 h 456116"/>
              <a:gd name="connsiteX3" fmla="*/ 2168526 w 2396584"/>
              <a:gd name="connsiteY3" fmla="*/ 456116 h 456116"/>
              <a:gd name="connsiteX4" fmla="*/ 0 w 2396584"/>
              <a:gd name="connsiteY4" fmla="*/ 456116 h 456116"/>
              <a:gd name="connsiteX5" fmla="*/ 228058 w 2396584"/>
              <a:gd name="connsiteY5" fmla="*/ 228058 h 456116"/>
              <a:gd name="connsiteX6" fmla="*/ 0 w 2396584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6584" h="456116">
                <a:moveTo>
                  <a:pt x="0" y="0"/>
                </a:moveTo>
                <a:lnTo>
                  <a:pt x="2168526" y="0"/>
                </a:lnTo>
                <a:lnTo>
                  <a:pt x="2396584" y="228058"/>
                </a:lnTo>
                <a:lnTo>
                  <a:pt x="2168526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3568433"/>
              <a:satOff val="-6187"/>
              <a:lumOff val="-622"/>
              <a:alphaOff val="0"/>
            </a:schemeClr>
          </a:lnRef>
          <a:fillRef idx="1">
            <a:schemeClr val="accent5">
              <a:tint val="40000"/>
              <a:alpha val="90000"/>
              <a:hueOff val="-3568433"/>
              <a:satOff val="-6187"/>
              <a:lumOff val="-622"/>
              <a:alphaOff val="0"/>
            </a:schemeClr>
          </a:fillRef>
          <a:effectRef idx="0">
            <a:schemeClr val="accent5">
              <a:tint val="40000"/>
              <a:alpha val="90000"/>
              <a:hueOff val="-3568433"/>
              <a:satOff val="-6187"/>
              <a:lumOff val="-622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Library 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decontam</a:t>
            </a:r>
            <a:br>
              <a:rPr lang="en-US" sz="1000" kern="1200" dirty="0">
                <a:latin typeface="Arial Rounded MT Bold" panose="020F0704030504030204" pitchFamily="34" charset="0"/>
              </a:rPr>
            </a:br>
            <a:r>
              <a:rPr lang="en-US" sz="1000" kern="1200" dirty="0">
                <a:latin typeface="Arial Rounded MT Bold" panose="020F0704030504030204" pitchFamily="34" charset="0"/>
              </a:rPr>
              <a:t> (R environment)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728756-931F-4B73-8DFA-A1EB8D1841C6}"/>
              </a:ext>
            </a:extLst>
          </p:cNvPr>
          <p:cNvSpPr>
            <a:spLocks noChangeAspect="1"/>
          </p:cNvSpPr>
          <p:nvPr/>
        </p:nvSpPr>
        <p:spPr>
          <a:xfrm>
            <a:off x="78232" y="4275088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902230"/>
              <a:satOff val="-6819"/>
              <a:lumOff val="-2615"/>
              <a:alphaOff val="0"/>
            </a:schemeClr>
          </a:fillRef>
          <a:effectRef idx="0">
            <a:schemeClr val="accent5">
              <a:hueOff val="-4902230"/>
              <a:satOff val="-6819"/>
              <a:lumOff val="-26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Analysis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70B0623-18C6-4547-8E83-B749333227D8}"/>
              </a:ext>
            </a:extLst>
          </p:cNvPr>
          <p:cNvSpPr>
            <a:spLocks noChangeAspect="1"/>
          </p:cNvSpPr>
          <p:nvPr/>
        </p:nvSpPr>
        <p:spPr>
          <a:xfrm>
            <a:off x="1588840" y="4309765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3823321"/>
              <a:satOff val="-6629"/>
              <a:lumOff val="-667"/>
              <a:alphaOff val="0"/>
            </a:schemeClr>
          </a:lnRef>
          <a:fillRef idx="1">
            <a:schemeClr val="accent5">
              <a:tint val="40000"/>
              <a:alpha val="90000"/>
              <a:hueOff val="-3823321"/>
              <a:satOff val="-6629"/>
              <a:lumOff val="-667"/>
              <a:alphaOff val="0"/>
            </a:schemeClr>
          </a:fillRef>
          <a:effectRef idx="0">
            <a:schemeClr val="accent5">
              <a:tint val="40000"/>
              <a:alpha val="90000"/>
              <a:hueOff val="-3823321"/>
              <a:satOff val="-6629"/>
              <a:lumOff val="-66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 err="1">
                <a:latin typeface="Arial Rounded MT Bold" panose="020F0704030504030204" pitchFamily="34" charset="0"/>
              </a:rPr>
              <a:t>Phyloseq</a:t>
            </a:r>
            <a:endParaRPr lang="en-US" sz="1000" kern="1200" dirty="0">
              <a:latin typeface="Arial Rounded MT Bold" panose="020F070403050403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EE415E-0729-4382-B998-F59744C815DB}"/>
              </a:ext>
            </a:extLst>
          </p:cNvPr>
          <p:cNvSpPr>
            <a:spLocks noChangeAspect="1"/>
          </p:cNvSpPr>
          <p:nvPr/>
        </p:nvSpPr>
        <p:spPr>
          <a:xfrm>
            <a:off x="2675841" y="4309765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4078210"/>
              <a:satOff val="-7071"/>
              <a:lumOff val="-711"/>
              <a:alphaOff val="0"/>
            </a:schemeClr>
          </a:lnRef>
          <a:fillRef idx="1">
            <a:schemeClr val="accent5">
              <a:tint val="40000"/>
              <a:alpha val="90000"/>
              <a:hueOff val="-4078210"/>
              <a:satOff val="-7071"/>
              <a:lumOff val="-711"/>
              <a:alphaOff val="0"/>
            </a:schemeClr>
          </a:fillRef>
          <a:effectRef idx="0">
            <a:schemeClr val="accent5">
              <a:tint val="40000"/>
              <a:alpha val="90000"/>
              <a:hueOff val="-4078210"/>
              <a:satOff val="-7071"/>
              <a:lumOff val="-711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Vegan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6B9E02-92EC-45A7-989E-045BAD11A421}"/>
              </a:ext>
            </a:extLst>
          </p:cNvPr>
          <p:cNvSpPr>
            <a:spLocks noChangeAspect="1"/>
          </p:cNvSpPr>
          <p:nvPr/>
        </p:nvSpPr>
        <p:spPr>
          <a:xfrm>
            <a:off x="3762844" y="4309765"/>
            <a:ext cx="1242528" cy="387698"/>
          </a:xfrm>
          <a:custGeom>
            <a:avLst/>
            <a:gdLst>
              <a:gd name="connsiteX0" fmla="*/ 0 w 1461796"/>
              <a:gd name="connsiteY0" fmla="*/ 0 h 456116"/>
              <a:gd name="connsiteX1" fmla="*/ 1233738 w 1461796"/>
              <a:gd name="connsiteY1" fmla="*/ 0 h 456116"/>
              <a:gd name="connsiteX2" fmla="*/ 1461796 w 1461796"/>
              <a:gd name="connsiteY2" fmla="*/ 228058 h 456116"/>
              <a:gd name="connsiteX3" fmla="*/ 1233738 w 1461796"/>
              <a:gd name="connsiteY3" fmla="*/ 456116 h 456116"/>
              <a:gd name="connsiteX4" fmla="*/ 0 w 1461796"/>
              <a:gd name="connsiteY4" fmla="*/ 456116 h 456116"/>
              <a:gd name="connsiteX5" fmla="*/ 228058 w 1461796"/>
              <a:gd name="connsiteY5" fmla="*/ 228058 h 456116"/>
              <a:gd name="connsiteX6" fmla="*/ 0 w 1461796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96" h="456116">
                <a:moveTo>
                  <a:pt x="0" y="0"/>
                </a:moveTo>
                <a:lnTo>
                  <a:pt x="1233738" y="0"/>
                </a:lnTo>
                <a:lnTo>
                  <a:pt x="1461796" y="228058"/>
                </a:lnTo>
                <a:lnTo>
                  <a:pt x="1233738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4333098"/>
              <a:satOff val="-7513"/>
              <a:lumOff val="-756"/>
              <a:alphaOff val="0"/>
            </a:schemeClr>
          </a:lnRef>
          <a:fillRef idx="1">
            <a:schemeClr val="accent5">
              <a:tint val="40000"/>
              <a:alpha val="90000"/>
              <a:hueOff val="-4333098"/>
              <a:satOff val="-7513"/>
              <a:lumOff val="-756"/>
              <a:alphaOff val="0"/>
            </a:schemeClr>
          </a:fillRef>
          <a:effectRef idx="0">
            <a:schemeClr val="accent5">
              <a:tint val="40000"/>
              <a:alpha val="90000"/>
              <a:hueOff val="-4333098"/>
              <a:satOff val="-7513"/>
              <a:lumOff val="-756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STAMP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23F8A-9358-471B-9198-6DA8E96FBFE8}"/>
              </a:ext>
            </a:extLst>
          </p:cNvPr>
          <p:cNvSpPr>
            <a:spLocks noChangeAspect="1"/>
          </p:cNvSpPr>
          <p:nvPr/>
        </p:nvSpPr>
        <p:spPr>
          <a:xfrm>
            <a:off x="86676" y="4833824"/>
            <a:ext cx="1688904" cy="726214"/>
          </a:xfrm>
          <a:custGeom>
            <a:avLst/>
            <a:gdLst>
              <a:gd name="connsiteX0" fmla="*/ 0 w 1986951"/>
              <a:gd name="connsiteY0" fmla="*/ 0 h 933736"/>
              <a:gd name="connsiteX1" fmla="*/ 1520083 w 1986951"/>
              <a:gd name="connsiteY1" fmla="*/ 0 h 933736"/>
              <a:gd name="connsiteX2" fmla="*/ 1986951 w 1986951"/>
              <a:gd name="connsiteY2" fmla="*/ 466868 h 933736"/>
              <a:gd name="connsiteX3" fmla="*/ 1520083 w 1986951"/>
              <a:gd name="connsiteY3" fmla="*/ 933736 h 933736"/>
              <a:gd name="connsiteX4" fmla="*/ 0 w 1986951"/>
              <a:gd name="connsiteY4" fmla="*/ 933736 h 933736"/>
              <a:gd name="connsiteX5" fmla="*/ 466868 w 1986951"/>
              <a:gd name="connsiteY5" fmla="*/ 466868 h 933736"/>
              <a:gd name="connsiteX6" fmla="*/ 0 w 1986951"/>
              <a:gd name="connsiteY6" fmla="*/ 0 h 93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6951" h="933736">
                <a:moveTo>
                  <a:pt x="0" y="0"/>
                </a:moveTo>
                <a:lnTo>
                  <a:pt x="1520083" y="0"/>
                </a:lnTo>
                <a:lnTo>
                  <a:pt x="1986951" y="466868"/>
                </a:lnTo>
                <a:lnTo>
                  <a:pt x="1520083" y="933736"/>
                </a:lnTo>
                <a:lnTo>
                  <a:pt x="0" y="933736"/>
                </a:lnTo>
                <a:lnTo>
                  <a:pt x="466868" y="466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719268"/>
              <a:satOff val="-7955"/>
              <a:lumOff val="-3050"/>
              <a:alphaOff val="0"/>
            </a:schemeClr>
          </a:fillRef>
          <a:effectRef idx="0">
            <a:schemeClr val="accent5">
              <a:hueOff val="-5719268"/>
              <a:satOff val="-7955"/>
              <a:lumOff val="-305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2108" tIns="7620" rIns="46686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Functional Microbiome Analysis (PICRUST2)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14B0514-54D3-4AE1-AD61-21670AE8DEE6}"/>
              </a:ext>
            </a:extLst>
          </p:cNvPr>
          <p:cNvSpPr>
            <a:spLocks noChangeAspect="1"/>
          </p:cNvSpPr>
          <p:nvPr/>
        </p:nvSpPr>
        <p:spPr>
          <a:xfrm>
            <a:off x="1460560" y="4837662"/>
            <a:ext cx="1597269" cy="722376"/>
          </a:xfrm>
          <a:custGeom>
            <a:avLst/>
            <a:gdLst>
              <a:gd name="connsiteX0" fmla="*/ 0 w 1696913"/>
              <a:gd name="connsiteY0" fmla="*/ 0 h 775001"/>
              <a:gd name="connsiteX1" fmla="*/ 1309413 w 1696913"/>
              <a:gd name="connsiteY1" fmla="*/ 0 h 775001"/>
              <a:gd name="connsiteX2" fmla="*/ 1696913 w 1696913"/>
              <a:gd name="connsiteY2" fmla="*/ 387501 h 775001"/>
              <a:gd name="connsiteX3" fmla="*/ 1309413 w 1696913"/>
              <a:gd name="connsiteY3" fmla="*/ 775001 h 775001"/>
              <a:gd name="connsiteX4" fmla="*/ 0 w 1696913"/>
              <a:gd name="connsiteY4" fmla="*/ 775001 h 775001"/>
              <a:gd name="connsiteX5" fmla="*/ 387501 w 1696913"/>
              <a:gd name="connsiteY5" fmla="*/ 387501 h 775001"/>
              <a:gd name="connsiteX6" fmla="*/ 0 w 169691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6913" h="775001">
                <a:moveTo>
                  <a:pt x="0" y="0"/>
                </a:moveTo>
                <a:lnTo>
                  <a:pt x="1309413" y="0"/>
                </a:lnTo>
                <a:lnTo>
                  <a:pt x="1696913" y="387501"/>
                </a:lnTo>
                <a:lnTo>
                  <a:pt x="130941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4587986"/>
              <a:satOff val="-7955"/>
              <a:lumOff val="-800"/>
              <a:alphaOff val="0"/>
            </a:schemeClr>
          </a:lnRef>
          <a:fillRef idx="1">
            <a:schemeClr val="accent5">
              <a:tint val="40000"/>
              <a:alpha val="90000"/>
              <a:hueOff val="-4587986"/>
              <a:satOff val="-7955"/>
              <a:lumOff val="-800"/>
              <a:alphaOff val="0"/>
            </a:schemeClr>
          </a:fillRef>
          <a:effectRef idx="0">
            <a:schemeClr val="accent5">
              <a:tint val="40000"/>
              <a:alpha val="90000"/>
              <a:hueOff val="-4587986"/>
              <a:satOff val="-7955"/>
              <a:lumOff val="-80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Align ASVs to reference sequences (HMMER)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947FC0-73A5-449E-B0DF-5D011A1F298B}"/>
              </a:ext>
            </a:extLst>
          </p:cNvPr>
          <p:cNvSpPr>
            <a:spLocks noChangeAspect="1"/>
          </p:cNvSpPr>
          <p:nvPr/>
        </p:nvSpPr>
        <p:spPr>
          <a:xfrm>
            <a:off x="2799400" y="4833824"/>
            <a:ext cx="1431920" cy="722376"/>
          </a:xfrm>
          <a:custGeom>
            <a:avLst/>
            <a:gdLst>
              <a:gd name="connsiteX0" fmla="*/ 0 w 1696913"/>
              <a:gd name="connsiteY0" fmla="*/ 0 h 775001"/>
              <a:gd name="connsiteX1" fmla="*/ 1309413 w 1696913"/>
              <a:gd name="connsiteY1" fmla="*/ 0 h 775001"/>
              <a:gd name="connsiteX2" fmla="*/ 1696913 w 1696913"/>
              <a:gd name="connsiteY2" fmla="*/ 387501 h 775001"/>
              <a:gd name="connsiteX3" fmla="*/ 1309413 w 1696913"/>
              <a:gd name="connsiteY3" fmla="*/ 775001 h 775001"/>
              <a:gd name="connsiteX4" fmla="*/ 0 w 1696913"/>
              <a:gd name="connsiteY4" fmla="*/ 775001 h 775001"/>
              <a:gd name="connsiteX5" fmla="*/ 387501 w 1696913"/>
              <a:gd name="connsiteY5" fmla="*/ 387501 h 775001"/>
              <a:gd name="connsiteX6" fmla="*/ 0 w 169691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6913" h="775001">
                <a:moveTo>
                  <a:pt x="0" y="0"/>
                </a:moveTo>
                <a:lnTo>
                  <a:pt x="1309413" y="0"/>
                </a:lnTo>
                <a:lnTo>
                  <a:pt x="1696913" y="387501"/>
                </a:lnTo>
                <a:lnTo>
                  <a:pt x="130941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4842874"/>
              <a:satOff val="-8397"/>
              <a:lumOff val="-845"/>
              <a:alphaOff val="0"/>
            </a:schemeClr>
          </a:lnRef>
          <a:fillRef idx="1">
            <a:schemeClr val="accent5">
              <a:tint val="40000"/>
              <a:alpha val="90000"/>
              <a:hueOff val="-4842874"/>
              <a:satOff val="-8397"/>
              <a:lumOff val="-845"/>
              <a:alphaOff val="0"/>
            </a:schemeClr>
          </a:fillRef>
          <a:effectRef idx="0">
            <a:schemeClr val="accent5">
              <a:tint val="40000"/>
              <a:alpha val="90000"/>
              <a:hueOff val="-4842874"/>
              <a:satOff val="-8397"/>
              <a:lumOff val="-84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Build a reference tree </a:t>
            </a:r>
            <a:br>
              <a:rPr lang="en-US" sz="1000" kern="1200" dirty="0">
                <a:latin typeface="Arial Rounded MT Bold" panose="020F0704030504030204" pitchFamily="34" charset="0"/>
              </a:rPr>
            </a:br>
            <a:r>
              <a:rPr lang="en-US" sz="1000" kern="1200" dirty="0">
                <a:latin typeface="Arial Rounded MT Bold" panose="020F0704030504030204" pitchFamily="34" charset="0"/>
              </a:rPr>
              <a:t>(EPA-NG)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C8B0B5-402E-4A31-A013-AB79CD405D7F}"/>
              </a:ext>
            </a:extLst>
          </p:cNvPr>
          <p:cNvSpPr>
            <a:spLocks noChangeAspect="1"/>
          </p:cNvSpPr>
          <p:nvPr/>
        </p:nvSpPr>
        <p:spPr>
          <a:xfrm>
            <a:off x="3993584" y="4833824"/>
            <a:ext cx="1643622" cy="722376"/>
          </a:xfrm>
          <a:custGeom>
            <a:avLst/>
            <a:gdLst>
              <a:gd name="connsiteX0" fmla="*/ 0 w 2073973"/>
              <a:gd name="connsiteY0" fmla="*/ 0 h 775001"/>
              <a:gd name="connsiteX1" fmla="*/ 1686473 w 2073973"/>
              <a:gd name="connsiteY1" fmla="*/ 0 h 775001"/>
              <a:gd name="connsiteX2" fmla="*/ 2073973 w 2073973"/>
              <a:gd name="connsiteY2" fmla="*/ 387501 h 775001"/>
              <a:gd name="connsiteX3" fmla="*/ 1686473 w 2073973"/>
              <a:gd name="connsiteY3" fmla="*/ 775001 h 775001"/>
              <a:gd name="connsiteX4" fmla="*/ 0 w 2073973"/>
              <a:gd name="connsiteY4" fmla="*/ 775001 h 775001"/>
              <a:gd name="connsiteX5" fmla="*/ 387501 w 2073973"/>
              <a:gd name="connsiteY5" fmla="*/ 387501 h 775001"/>
              <a:gd name="connsiteX6" fmla="*/ 0 w 207397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3973" h="775001">
                <a:moveTo>
                  <a:pt x="0" y="0"/>
                </a:moveTo>
                <a:lnTo>
                  <a:pt x="1686473" y="0"/>
                </a:lnTo>
                <a:lnTo>
                  <a:pt x="2073973" y="387501"/>
                </a:lnTo>
                <a:lnTo>
                  <a:pt x="168647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097762"/>
              <a:satOff val="-8839"/>
              <a:lumOff val="-889"/>
              <a:alphaOff val="0"/>
            </a:schemeClr>
          </a:lnRef>
          <a:fillRef idx="1">
            <a:schemeClr val="accent5">
              <a:tint val="40000"/>
              <a:alpha val="90000"/>
              <a:hueOff val="-5097762"/>
              <a:satOff val="-8839"/>
              <a:lumOff val="-889"/>
              <a:alphaOff val="0"/>
            </a:schemeClr>
          </a:fillRef>
          <a:effectRef idx="0">
            <a:schemeClr val="accent5">
              <a:tint val="40000"/>
              <a:alpha val="90000"/>
              <a:hueOff val="-5097762"/>
              <a:satOff val="-8839"/>
              <a:lumOff val="-8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16S copy number normalization (castor)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B691647-C1D6-4C48-BDB9-FF3346C20DC6}"/>
              </a:ext>
            </a:extLst>
          </p:cNvPr>
          <p:cNvSpPr>
            <a:spLocks noChangeAspect="1"/>
          </p:cNvSpPr>
          <p:nvPr/>
        </p:nvSpPr>
        <p:spPr>
          <a:xfrm>
            <a:off x="5420363" y="4833824"/>
            <a:ext cx="1514511" cy="722376"/>
          </a:xfrm>
          <a:custGeom>
            <a:avLst/>
            <a:gdLst>
              <a:gd name="connsiteX0" fmla="*/ 0 w 2051373"/>
              <a:gd name="connsiteY0" fmla="*/ 0 h 775001"/>
              <a:gd name="connsiteX1" fmla="*/ 1663873 w 2051373"/>
              <a:gd name="connsiteY1" fmla="*/ 0 h 775001"/>
              <a:gd name="connsiteX2" fmla="*/ 2051373 w 2051373"/>
              <a:gd name="connsiteY2" fmla="*/ 387501 h 775001"/>
              <a:gd name="connsiteX3" fmla="*/ 1663873 w 2051373"/>
              <a:gd name="connsiteY3" fmla="*/ 775001 h 775001"/>
              <a:gd name="connsiteX4" fmla="*/ 0 w 2051373"/>
              <a:gd name="connsiteY4" fmla="*/ 775001 h 775001"/>
              <a:gd name="connsiteX5" fmla="*/ 387501 w 2051373"/>
              <a:gd name="connsiteY5" fmla="*/ 387501 h 775001"/>
              <a:gd name="connsiteX6" fmla="*/ 0 w 205137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1373" h="775001">
                <a:moveTo>
                  <a:pt x="0" y="0"/>
                </a:moveTo>
                <a:lnTo>
                  <a:pt x="1663873" y="0"/>
                </a:lnTo>
                <a:lnTo>
                  <a:pt x="2051373" y="387501"/>
                </a:lnTo>
                <a:lnTo>
                  <a:pt x="166387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352650"/>
              <a:satOff val="-9281"/>
              <a:lumOff val="-933"/>
              <a:alphaOff val="0"/>
            </a:schemeClr>
          </a:lnRef>
          <a:fillRef idx="1">
            <a:schemeClr val="accent5">
              <a:tint val="40000"/>
              <a:alpha val="90000"/>
              <a:hueOff val="-5352650"/>
              <a:satOff val="-9281"/>
              <a:lumOff val="-933"/>
              <a:alphaOff val="0"/>
            </a:schemeClr>
          </a:fillRef>
          <a:effectRef idx="0">
            <a:schemeClr val="accent5">
              <a:tint val="40000"/>
              <a:alpha val="90000"/>
              <a:hueOff val="-5352650"/>
              <a:satOff val="-9281"/>
              <a:lumOff val="-933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Determine gene family abundance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C3FBB4-A7D5-4677-95AC-F368C21256DB}"/>
              </a:ext>
            </a:extLst>
          </p:cNvPr>
          <p:cNvSpPr>
            <a:spLocks noChangeAspect="1"/>
          </p:cNvSpPr>
          <p:nvPr/>
        </p:nvSpPr>
        <p:spPr>
          <a:xfrm>
            <a:off x="6700711" y="4830135"/>
            <a:ext cx="1487004" cy="722376"/>
          </a:xfrm>
          <a:custGeom>
            <a:avLst/>
            <a:gdLst>
              <a:gd name="connsiteX0" fmla="*/ 0 w 1696913"/>
              <a:gd name="connsiteY0" fmla="*/ 0 h 775001"/>
              <a:gd name="connsiteX1" fmla="*/ 1309413 w 1696913"/>
              <a:gd name="connsiteY1" fmla="*/ 0 h 775001"/>
              <a:gd name="connsiteX2" fmla="*/ 1696913 w 1696913"/>
              <a:gd name="connsiteY2" fmla="*/ 387501 h 775001"/>
              <a:gd name="connsiteX3" fmla="*/ 1309413 w 1696913"/>
              <a:gd name="connsiteY3" fmla="*/ 775001 h 775001"/>
              <a:gd name="connsiteX4" fmla="*/ 0 w 1696913"/>
              <a:gd name="connsiteY4" fmla="*/ 775001 h 775001"/>
              <a:gd name="connsiteX5" fmla="*/ 387501 w 1696913"/>
              <a:gd name="connsiteY5" fmla="*/ 387501 h 775001"/>
              <a:gd name="connsiteX6" fmla="*/ 0 w 169691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6913" h="775001">
                <a:moveTo>
                  <a:pt x="0" y="0"/>
                </a:moveTo>
                <a:lnTo>
                  <a:pt x="1309413" y="0"/>
                </a:lnTo>
                <a:lnTo>
                  <a:pt x="1696913" y="387501"/>
                </a:lnTo>
                <a:lnTo>
                  <a:pt x="130941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607538"/>
              <a:satOff val="-9722"/>
              <a:lumOff val="-978"/>
              <a:alphaOff val="0"/>
            </a:schemeClr>
          </a:lnRef>
          <a:fillRef idx="1">
            <a:schemeClr val="accent5">
              <a:tint val="40000"/>
              <a:alpha val="90000"/>
              <a:hueOff val="-5607538"/>
              <a:satOff val="-9722"/>
              <a:lumOff val="-978"/>
              <a:alphaOff val="0"/>
            </a:schemeClr>
          </a:fillRef>
          <a:effectRef idx="0">
            <a:schemeClr val="accent5">
              <a:tint val="40000"/>
              <a:alpha val="90000"/>
              <a:hueOff val="-5607538"/>
              <a:satOff val="-9722"/>
              <a:lumOff val="-978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Infer functional pathway abundance (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MiniPath</a:t>
            </a:r>
            <a:r>
              <a:rPr lang="en-US" sz="1000" kern="1200" dirty="0"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F82EBC4-D41A-4964-8162-9CC5ED5286DA}"/>
              </a:ext>
            </a:extLst>
          </p:cNvPr>
          <p:cNvSpPr>
            <a:spLocks noChangeAspect="1"/>
          </p:cNvSpPr>
          <p:nvPr/>
        </p:nvSpPr>
        <p:spPr>
          <a:xfrm>
            <a:off x="78232" y="5697742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536306"/>
              <a:satOff val="-9092"/>
              <a:lumOff val="-3486"/>
              <a:alphaOff val="0"/>
            </a:schemeClr>
          </a:fillRef>
          <a:effectRef idx="0">
            <a:schemeClr val="accent5">
              <a:hueOff val="-6536306"/>
              <a:satOff val="-9092"/>
              <a:lumOff val="-34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Statistical Analyses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9089778-AD6F-4D58-A992-CCC9F45844BD}"/>
              </a:ext>
            </a:extLst>
          </p:cNvPr>
          <p:cNvSpPr>
            <a:spLocks noChangeAspect="1"/>
          </p:cNvSpPr>
          <p:nvPr/>
        </p:nvSpPr>
        <p:spPr>
          <a:xfrm>
            <a:off x="1598322" y="5740441"/>
            <a:ext cx="2354633" cy="387698"/>
          </a:xfrm>
          <a:custGeom>
            <a:avLst/>
            <a:gdLst>
              <a:gd name="connsiteX0" fmla="*/ 0 w 2770155"/>
              <a:gd name="connsiteY0" fmla="*/ 0 h 456116"/>
              <a:gd name="connsiteX1" fmla="*/ 2542097 w 2770155"/>
              <a:gd name="connsiteY1" fmla="*/ 0 h 456116"/>
              <a:gd name="connsiteX2" fmla="*/ 2770155 w 2770155"/>
              <a:gd name="connsiteY2" fmla="*/ 228058 h 456116"/>
              <a:gd name="connsiteX3" fmla="*/ 2542097 w 2770155"/>
              <a:gd name="connsiteY3" fmla="*/ 456116 h 456116"/>
              <a:gd name="connsiteX4" fmla="*/ 0 w 2770155"/>
              <a:gd name="connsiteY4" fmla="*/ 456116 h 456116"/>
              <a:gd name="connsiteX5" fmla="*/ 228058 w 2770155"/>
              <a:gd name="connsiteY5" fmla="*/ 228058 h 456116"/>
              <a:gd name="connsiteX6" fmla="*/ 0 w 2770155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0155" h="456116">
                <a:moveTo>
                  <a:pt x="0" y="0"/>
                </a:moveTo>
                <a:lnTo>
                  <a:pt x="2542097" y="0"/>
                </a:lnTo>
                <a:lnTo>
                  <a:pt x="2770155" y="228058"/>
                </a:lnTo>
                <a:lnTo>
                  <a:pt x="2542097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6117315"/>
              <a:satOff val="-10606"/>
              <a:lumOff val="-1067"/>
              <a:alphaOff val="0"/>
            </a:schemeClr>
          </a:lnRef>
          <a:fillRef idx="1">
            <a:schemeClr val="accent5">
              <a:tint val="40000"/>
              <a:alpha val="90000"/>
              <a:hueOff val="-6117315"/>
              <a:satOff val="-10606"/>
              <a:lumOff val="-1067"/>
              <a:alphaOff val="0"/>
            </a:schemeClr>
          </a:fillRef>
          <a:effectRef idx="0">
            <a:schemeClr val="accent5">
              <a:tint val="40000"/>
              <a:alpha val="90000"/>
              <a:hueOff val="-6117315"/>
              <a:satOff val="-10606"/>
              <a:lumOff val="-106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ANOVA with </a:t>
            </a:r>
            <a:r>
              <a:rPr lang="en-US" sz="1000" kern="1200" dirty="0" err="1">
                <a:latin typeface="Arial Rounded MT Bold" panose="020F0704030504030204" pitchFamily="34" charset="0"/>
              </a:rPr>
              <a:t>Posthoc</a:t>
            </a:r>
            <a:r>
              <a:rPr lang="en-US" sz="1000" kern="1200" dirty="0">
                <a:latin typeface="Arial Rounded MT Bold" panose="020F0704030504030204" pitchFamily="34" charset="0"/>
              </a:rPr>
              <a:t> Tukey-Kramer (multiple)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E0322A6-8159-4F53-838E-44FF95C72F63}"/>
              </a:ext>
            </a:extLst>
          </p:cNvPr>
          <p:cNvSpPr>
            <a:spLocks noChangeAspect="1"/>
          </p:cNvSpPr>
          <p:nvPr/>
        </p:nvSpPr>
        <p:spPr>
          <a:xfrm>
            <a:off x="3800043" y="5740441"/>
            <a:ext cx="3735509" cy="387698"/>
          </a:xfrm>
          <a:custGeom>
            <a:avLst/>
            <a:gdLst>
              <a:gd name="connsiteX0" fmla="*/ 0 w 4394717"/>
              <a:gd name="connsiteY0" fmla="*/ 0 h 456116"/>
              <a:gd name="connsiteX1" fmla="*/ 4166659 w 4394717"/>
              <a:gd name="connsiteY1" fmla="*/ 0 h 456116"/>
              <a:gd name="connsiteX2" fmla="*/ 4394717 w 4394717"/>
              <a:gd name="connsiteY2" fmla="*/ 228058 h 456116"/>
              <a:gd name="connsiteX3" fmla="*/ 4166659 w 4394717"/>
              <a:gd name="connsiteY3" fmla="*/ 456116 h 456116"/>
              <a:gd name="connsiteX4" fmla="*/ 0 w 4394717"/>
              <a:gd name="connsiteY4" fmla="*/ 456116 h 456116"/>
              <a:gd name="connsiteX5" fmla="*/ 228058 w 4394717"/>
              <a:gd name="connsiteY5" fmla="*/ 228058 h 456116"/>
              <a:gd name="connsiteX6" fmla="*/ 0 w 4394717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4717" h="456116">
                <a:moveTo>
                  <a:pt x="0" y="0"/>
                </a:moveTo>
                <a:lnTo>
                  <a:pt x="4166659" y="0"/>
                </a:lnTo>
                <a:lnTo>
                  <a:pt x="4394717" y="228058"/>
                </a:lnTo>
                <a:lnTo>
                  <a:pt x="4166659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6372203"/>
              <a:satOff val="-11048"/>
              <a:lumOff val="-1111"/>
              <a:alphaOff val="0"/>
            </a:schemeClr>
          </a:lnRef>
          <a:fillRef idx="1">
            <a:schemeClr val="accent5">
              <a:tint val="40000"/>
              <a:alpha val="90000"/>
              <a:hueOff val="-6372203"/>
              <a:satOff val="-11048"/>
              <a:lumOff val="-1111"/>
              <a:alphaOff val="0"/>
            </a:schemeClr>
          </a:fillRef>
          <a:effectRef idx="0">
            <a:schemeClr val="accent5">
              <a:tint val="40000"/>
              <a:alpha val="90000"/>
              <a:hueOff val="-6372203"/>
              <a:satOff val="-11048"/>
              <a:lumOff val="-1111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Welch’s T test (2-way) w/ 95% Confidence Intervals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5A7024-0864-4756-B1BF-E3BE715C46F2}"/>
              </a:ext>
            </a:extLst>
          </p:cNvPr>
          <p:cNvSpPr>
            <a:spLocks noChangeAspect="1"/>
          </p:cNvSpPr>
          <p:nvPr/>
        </p:nvSpPr>
        <p:spPr>
          <a:xfrm>
            <a:off x="78958" y="6270764"/>
            <a:ext cx="1657609" cy="467107"/>
          </a:xfrm>
          <a:custGeom>
            <a:avLst/>
            <a:gdLst>
              <a:gd name="connsiteX0" fmla="*/ 0 w 1950132"/>
              <a:gd name="connsiteY0" fmla="*/ 0 h 549538"/>
              <a:gd name="connsiteX1" fmla="*/ 1675363 w 1950132"/>
              <a:gd name="connsiteY1" fmla="*/ 0 h 549538"/>
              <a:gd name="connsiteX2" fmla="*/ 1950132 w 1950132"/>
              <a:gd name="connsiteY2" fmla="*/ 274769 h 549538"/>
              <a:gd name="connsiteX3" fmla="*/ 1675363 w 1950132"/>
              <a:gd name="connsiteY3" fmla="*/ 549538 h 549538"/>
              <a:gd name="connsiteX4" fmla="*/ 0 w 1950132"/>
              <a:gd name="connsiteY4" fmla="*/ 549538 h 549538"/>
              <a:gd name="connsiteX5" fmla="*/ 274769 w 1950132"/>
              <a:gd name="connsiteY5" fmla="*/ 274769 h 549538"/>
              <a:gd name="connsiteX6" fmla="*/ 0 w 1950132"/>
              <a:gd name="connsiteY6" fmla="*/ 0 h 54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132" h="549538">
                <a:moveTo>
                  <a:pt x="0" y="0"/>
                </a:moveTo>
                <a:lnTo>
                  <a:pt x="1675363" y="0"/>
                </a:lnTo>
                <a:lnTo>
                  <a:pt x="1950132" y="274769"/>
                </a:lnTo>
                <a:lnTo>
                  <a:pt x="1675363" y="549538"/>
                </a:lnTo>
                <a:lnTo>
                  <a:pt x="0" y="549538"/>
                </a:lnTo>
                <a:lnTo>
                  <a:pt x="274769" y="2747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0009" tIns="7620" rIns="274769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Data Visualization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0C1259-5897-46B5-A59B-DD0F901A7DDB}"/>
              </a:ext>
            </a:extLst>
          </p:cNvPr>
          <p:cNvSpPr>
            <a:spLocks noChangeAspect="1"/>
          </p:cNvSpPr>
          <p:nvPr/>
        </p:nvSpPr>
        <p:spPr>
          <a:xfrm>
            <a:off x="1578086" y="6310469"/>
            <a:ext cx="1268552" cy="387698"/>
          </a:xfrm>
          <a:custGeom>
            <a:avLst/>
            <a:gdLst>
              <a:gd name="connsiteX0" fmla="*/ 0 w 1492413"/>
              <a:gd name="connsiteY0" fmla="*/ 0 h 456116"/>
              <a:gd name="connsiteX1" fmla="*/ 1264355 w 1492413"/>
              <a:gd name="connsiteY1" fmla="*/ 0 h 456116"/>
              <a:gd name="connsiteX2" fmla="*/ 1492413 w 1492413"/>
              <a:gd name="connsiteY2" fmla="*/ 228058 h 456116"/>
              <a:gd name="connsiteX3" fmla="*/ 1264355 w 1492413"/>
              <a:gd name="connsiteY3" fmla="*/ 456116 h 456116"/>
              <a:gd name="connsiteX4" fmla="*/ 0 w 1492413"/>
              <a:gd name="connsiteY4" fmla="*/ 456116 h 456116"/>
              <a:gd name="connsiteX5" fmla="*/ 228058 w 1492413"/>
              <a:gd name="connsiteY5" fmla="*/ 228058 h 456116"/>
              <a:gd name="connsiteX6" fmla="*/ 0 w 1492413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2413" h="456116">
                <a:moveTo>
                  <a:pt x="0" y="0"/>
                </a:moveTo>
                <a:lnTo>
                  <a:pt x="1264355" y="0"/>
                </a:lnTo>
                <a:lnTo>
                  <a:pt x="1492413" y="228058"/>
                </a:lnTo>
                <a:lnTo>
                  <a:pt x="1264355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6627090"/>
              <a:satOff val="-11490"/>
              <a:lumOff val="-1156"/>
              <a:alphaOff val="0"/>
            </a:schemeClr>
          </a:lnRef>
          <a:fillRef idx="1">
            <a:schemeClr val="accent5">
              <a:tint val="40000"/>
              <a:alpha val="90000"/>
              <a:hueOff val="-6627090"/>
              <a:satOff val="-11490"/>
              <a:lumOff val="-1156"/>
              <a:alphaOff val="0"/>
            </a:schemeClr>
          </a:fillRef>
          <a:effectRef idx="0">
            <a:schemeClr val="accent5">
              <a:tint val="40000"/>
              <a:alpha val="90000"/>
              <a:hueOff val="-6627090"/>
              <a:satOff val="-11490"/>
              <a:lumOff val="-1156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 err="1">
                <a:latin typeface="Arial Rounded MT Bold" panose="020F0704030504030204" pitchFamily="34" charset="0"/>
              </a:rPr>
              <a:t>Phyloseq</a:t>
            </a:r>
            <a:endParaRPr lang="en-US" sz="1000" kern="1200" dirty="0">
              <a:latin typeface="Arial Rounded MT Bold" panose="020F070403050403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B62988-5601-4ED5-9927-46E1ED7455E0}"/>
              </a:ext>
            </a:extLst>
          </p:cNvPr>
          <p:cNvSpPr>
            <a:spLocks noChangeAspect="1"/>
          </p:cNvSpPr>
          <p:nvPr/>
        </p:nvSpPr>
        <p:spPr>
          <a:xfrm>
            <a:off x="2695697" y="6310469"/>
            <a:ext cx="969250" cy="387698"/>
          </a:xfrm>
          <a:custGeom>
            <a:avLst/>
            <a:gdLst>
              <a:gd name="connsiteX0" fmla="*/ 0 w 1140291"/>
              <a:gd name="connsiteY0" fmla="*/ 0 h 456116"/>
              <a:gd name="connsiteX1" fmla="*/ 912233 w 1140291"/>
              <a:gd name="connsiteY1" fmla="*/ 0 h 456116"/>
              <a:gd name="connsiteX2" fmla="*/ 1140291 w 1140291"/>
              <a:gd name="connsiteY2" fmla="*/ 228058 h 456116"/>
              <a:gd name="connsiteX3" fmla="*/ 912233 w 1140291"/>
              <a:gd name="connsiteY3" fmla="*/ 456116 h 456116"/>
              <a:gd name="connsiteX4" fmla="*/ 0 w 1140291"/>
              <a:gd name="connsiteY4" fmla="*/ 456116 h 456116"/>
              <a:gd name="connsiteX5" fmla="*/ 228058 w 1140291"/>
              <a:gd name="connsiteY5" fmla="*/ 228058 h 456116"/>
              <a:gd name="connsiteX6" fmla="*/ 0 w 1140291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0291" h="456116">
                <a:moveTo>
                  <a:pt x="0" y="0"/>
                </a:moveTo>
                <a:lnTo>
                  <a:pt x="912233" y="0"/>
                </a:lnTo>
                <a:lnTo>
                  <a:pt x="1140291" y="228058"/>
                </a:lnTo>
                <a:lnTo>
                  <a:pt x="912233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6881979"/>
              <a:satOff val="-11932"/>
              <a:lumOff val="-1200"/>
              <a:alphaOff val="0"/>
            </a:schemeClr>
          </a:lnRef>
          <a:fillRef idx="1">
            <a:schemeClr val="accent5">
              <a:tint val="40000"/>
              <a:alpha val="90000"/>
              <a:hueOff val="-6881979"/>
              <a:satOff val="-11932"/>
              <a:lumOff val="-1200"/>
              <a:alphaOff val="0"/>
            </a:schemeClr>
          </a:fillRef>
          <a:effectRef idx="0">
            <a:schemeClr val="accent5">
              <a:tint val="40000"/>
              <a:alpha val="90000"/>
              <a:hueOff val="-6881979"/>
              <a:satOff val="-11932"/>
              <a:lumOff val="-120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ggplot2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96EE48B-973E-44EB-B455-96CCDCB445C0}"/>
              </a:ext>
            </a:extLst>
          </p:cNvPr>
          <p:cNvSpPr>
            <a:spLocks noChangeAspect="1"/>
          </p:cNvSpPr>
          <p:nvPr/>
        </p:nvSpPr>
        <p:spPr>
          <a:xfrm>
            <a:off x="3514985" y="6310469"/>
            <a:ext cx="1140447" cy="387698"/>
          </a:xfrm>
          <a:custGeom>
            <a:avLst/>
            <a:gdLst>
              <a:gd name="connsiteX0" fmla="*/ 0 w 1341701"/>
              <a:gd name="connsiteY0" fmla="*/ 0 h 456116"/>
              <a:gd name="connsiteX1" fmla="*/ 1113643 w 1341701"/>
              <a:gd name="connsiteY1" fmla="*/ 0 h 456116"/>
              <a:gd name="connsiteX2" fmla="*/ 1341701 w 1341701"/>
              <a:gd name="connsiteY2" fmla="*/ 228058 h 456116"/>
              <a:gd name="connsiteX3" fmla="*/ 1113643 w 1341701"/>
              <a:gd name="connsiteY3" fmla="*/ 456116 h 456116"/>
              <a:gd name="connsiteX4" fmla="*/ 0 w 1341701"/>
              <a:gd name="connsiteY4" fmla="*/ 456116 h 456116"/>
              <a:gd name="connsiteX5" fmla="*/ 228058 w 1341701"/>
              <a:gd name="connsiteY5" fmla="*/ 228058 h 456116"/>
              <a:gd name="connsiteX6" fmla="*/ 0 w 1341701"/>
              <a:gd name="connsiteY6" fmla="*/ 0 h 45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1701" h="456116">
                <a:moveTo>
                  <a:pt x="0" y="0"/>
                </a:moveTo>
                <a:lnTo>
                  <a:pt x="1113643" y="0"/>
                </a:lnTo>
                <a:lnTo>
                  <a:pt x="1341701" y="228058"/>
                </a:lnTo>
                <a:lnTo>
                  <a:pt x="1113643" y="456116"/>
                </a:lnTo>
                <a:lnTo>
                  <a:pt x="0" y="456116"/>
                </a:lnTo>
                <a:lnTo>
                  <a:pt x="228058" y="2280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7136867"/>
              <a:satOff val="-12374"/>
              <a:lumOff val="-1245"/>
              <a:alphaOff val="0"/>
            </a:schemeClr>
          </a:lnRef>
          <a:fillRef idx="1">
            <a:schemeClr val="accent5">
              <a:tint val="40000"/>
              <a:alpha val="90000"/>
              <a:hueOff val="-7136867"/>
              <a:satOff val="-12374"/>
              <a:lumOff val="-1245"/>
              <a:alphaOff val="0"/>
            </a:schemeClr>
          </a:fillRef>
          <a:effectRef idx="0">
            <a:schemeClr val="accent5">
              <a:tint val="40000"/>
              <a:alpha val="90000"/>
              <a:hueOff val="-7136867"/>
              <a:satOff val="-12374"/>
              <a:lumOff val="-1245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298" tIns="7620" rIns="228058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>
                <a:latin typeface="Arial Rounded MT Bold" panose="020F0704030504030204" pitchFamily="34" charset="0"/>
              </a:rPr>
              <a:t>STAMP</a:t>
            </a:r>
            <a:endParaRPr lang="en-US" sz="1000" kern="1200" dirty="0">
              <a:latin typeface="Arial Rounded MT Bold" panose="020F0704030504030204" pitchFamily="34" charset="0"/>
            </a:endParaRPr>
          </a:p>
        </p:txBody>
      </p:sp>
      <p:grpSp>
        <p:nvGrpSpPr>
          <p:cNvPr id="235" name="Group 234"/>
          <p:cNvGrpSpPr/>
          <p:nvPr/>
        </p:nvGrpSpPr>
        <p:grpSpPr>
          <a:xfrm>
            <a:off x="8333977" y="507006"/>
            <a:ext cx="3690959" cy="1367389"/>
            <a:chOff x="8333977" y="507006"/>
            <a:chExt cx="3690959" cy="136738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293A88B-D93B-475C-9CF1-6D2D20C3A818}"/>
                </a:ext>
              </a:extLst>
            </p:cNvPr>
            <p:cNvSpPr txBox="1"/>
            <p:nvPr/>
          </p:nvSpPr>
          <p:spPr>
            <a:xfrm>
              <a:off x="8333977" y="982287"/>
              <a:ext cx="572447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11am </a:t>
              </a:r>
            </a:p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Start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EE07C5-ACE5-417A-942E-7453BE0E889E}"/>
                </a:ext>
              </a:extLst>
            </p:cNvPr>
            <p:cNvSpPr txBox="1"/>
            <p:nvPr/>
          </p:nvSpPr>
          <p:spPr>
            <a:xfrm>
              <a:off x="8854318" y="975257"/>
              <a:ext cx="489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3pm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95F316-8CC8-42A5-AED6-D1EDA1D09579}"/>
                </a:ext>
              </a:extLst>
            </p:cNvPr>
            <p:cNvSpPr txBox="1"/>
            <p:nvPr/>
          </p:nvSpPr>
          <p:spPr>
            <a:xfrm>
              <a:off x="9272921" y="975257"/>
              <a:ext cx="514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7pm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BCEB2D-B23A-47DA-9AA4-FC1013847578}"/>
                </a:ext>
              </a:extLst>
            </p:cNvPr>
            <p:cNvSpPr txBox="1"/>
            <p:nvPr/>
          </p:nvSpPr>
          <p:spPr>
            <a:xfrm>
              <a:off x="9691524" y="975257"/>
              <a:ext cx="606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11pm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2E518B-5373-411C-9967-6B1C92897B7E}"/>
                </a:ext>
              </a:extLst>
            </p:cNvPr>
            <p:cNvSpPr txBox="1"/>
            <p:nvPr/>
          </p:nvSpPr>
          <p:spPr>
            <a:xfrm>
              <a:off x="10245603" y="975257"/>
              <a:ext cx="4957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3am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A7D6BC-45CE-46BD-B520-262B10D4FB4A}"/>
                </a:ext>
              </a:extLst>
            </p:cNvPr>
            <p:cNvSpPr txBox="1"/>
            <p:nvPr/>
          </p:nvSpPr>
          <p:spPr>
            <a:xfrm>
              <a:off x="10664204" y="975257"/>
              <a:ext cx="4957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7am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8C51D5-B370-4F86-BD54-502061C9BE0D}"/>
                </a:ext>
              </a:extLst>
            </p:cNvPr>
            <p:cNvSpPr txBox="1"/>
            <p:nvPr/>
          </p:nvSpPr>
          <p:spPr>
            <a:xfrm>
              <a:off x="11055683" y="975257"/>
              <a:ext cx="610564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11am </a:t>
              </a:r>
            </a:p>
            <a:p>
              <a:pPr algn="ctr"/>
              <a:r>
                <a:rPr lang="en-US" sz="1100" b="1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End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6FB5421-214E-4BEA-9CC9-26085F6F2064}"/>
                </a:ext>
              </a:extLst>
            </p:cNvPr>
            <p:cNvCxnSpPr/>
            <p:nvPr/>
          </p:nvCxnSpPr>
          <p:spPr>
            <a:xfrm>
              <a:off x="8603666" y="800378"/>
              <a:ext cx="2768417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7FBEF4D-D233-4B95-AFCF-C4943719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455" y="1382267"/>
              <a:ext cx="355492" cy="3876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F2958EE-085A-4582-95D9-F051BF4D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927" y="1382267"/>
              <a:ext cx="355492" cy="3876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F8685C9-A0F6-45FB-A47A-3676A5DD4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032" y="1382267"/>
              <a:ext cx="355492" cy="3876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626DEEE-6D9D-4F95-9686-A157ECB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6729" y="1382266"/>
              <a:ext cx="355492" cy="38762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E51FD84-1128-426C-907C-59210919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713" y="1372350"/>
              <a:ext cx="355492" cy="3876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A7D5B00-A0E8-48A2-BE77-6E15C299C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323" y="1372350"/>
              <a:ext cx="355492" cy="3876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A87D6E7-7BC8-4069-AEEC-0062B870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5329" y="1382267"/>
              <a:ext cx="355492" cy="3876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2D3B45-3A3B-40B5-AA70-78DBDB2BD692}"/>
                </a:ext>
              </a:extLst>
            </p:cNvPr>
            <p:cNvSpPr txBox="1"/>
            <p:nvPr/>
          </p:nvSpPr>
          <p:spPr>
            <a:xfrm rot="5400000">
              <a:off x="11204081" y="1053541"/>
              <a:ext cx="1367389" cy="274320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Stool</a:t>
              </a:r>
              <a:r>
                <a:rPr lang="en-US" sz="14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Sampling</a:t>
              </a:r>
              <a:endPara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2834E4-7A70-48D3-82AF-2861EC78CC31}"/>
                </a:ext>
              </a:extLst>
            </p:cNvPr>
            <p:cNvCxnSpPr/>
            <p:nvPr/>
          </p:nvCxnSpPr>
          <p:spPr>
            <a:xfrm>
              <a:off x="8613369" y="823175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A2774A-F0D6-4BC7-9DD3-22C0AEFB62D8}"/>
                </a:ext>
              </a:extLst>
            </p:cNvPr>
            <p:cNvCxnSpPr/>
            <p:nvPr/>
          </p:nvCxnSpPr>
          <p:spPr>
            <a:xfrm>
              <a:off x="9108313" y="826144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7A2BA8-0418-42D4-83FD-CDF64297A527}"/>
                </a:ext>
              </a:extLst>
            </p:cNvPr>
            <p:cNvCxnSpPr/>
            <p:nvPr/>
          </p:nvCxnSpPr>
          <p:spPr>
            <a:xfrm>
              <a:off x="9531288" y="826144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EB449ED-6E2C-44F4-9FDE-D907F81DFFEF}"/>
                </a:ext>
              </a:extLst>
            </p:cNvPr>
            <p:cNvCxnSpPr/>
            <p:nvPr/>
          </p:nvCxnSpPr>
          <p:spPr>
            <a:xfrm>
              <a:off x="10010194" y="826144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DD8A668-B0E3-45A6-98DF-132A8C4DE67A}"/>
                </a:ext>
              </a:extLst>
            </p:cNvPr>
            <p:cNvCxnSpPr/>
            <p:nvPr/>
          </p:nvCxnSpPr>
          <p:spPr>
            <a:xfrm>
              <a:off x="10478613" y="823175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2D96F80-001E-4B95-9A63-C13A695193A2}"/>
                </a:ext>
              </a:extLst>
            </p:cNvPr>
            <p:cNvCxnSpPr/>
            <p:nvPr/>
          </p:nvCxnSpPr>
          <p:spPr>
            <a:xfrm>
              <a:off x="10915572" y="826144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3C2CA41-7749-4FFC-8ED0-25AE1AAFFA86}"/>
                </a:ext>
              </a:extLst>
            </p:cNvPr>
            <p:cNvCxnSpPr/>
            <p:nvPr/>
          </p:nvCxnSpPr>
          <p:spPr>
            <a:xfrm>
              <a:off x="11353574" y="826144"/>
              <a:ext cx="0" cy="1886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DF039BE-993F-4A05-A825-A494165D0573}"/>
              </a:ext>
            </a:extLst>
          </p:cNvPr>
          <p:cNvSpPr>
            <a:spLocks noChangeAspect="1"/>
          </p:cNvSpPr>
          <p:nvPr/>
        </p:nvSpPr>
        <p:spPr>
          <a:xfrm>
            <a:off x="7932871" y="4837662"/>
            <a:ext cx="1522081" cy="722376"/>
          </a:xfrm>
          <a:custGeom>
            <a:avLst/>
            <a:gdLst>
              <a:gd name="connsiteX0" fmla="*/ 0 w 1696913"/>
              <a:gd name="connsiteY0" fmla="*/ 0 h 775001"/>
              <a:gd name="connsiteX1" fmla="*/ 1309413 w 1696913"/>
              <a:gd name="connsiteY1" fmla="*/ 0 h 775001"/>
              <a:gd name="connsiteX2" fmla="*/ 1696913 w 1696913"/>
              <a:gd name="connsiteY2" fmla="*/ 387501 h 775001"/>
              <a:gd name="connsiteX3" fmla="*/ 1309413 w 1696913"/>
              <a:gd name="connsiteY3" fmla="*/ 775001 h 775001"/>
              <a:gd name="connsiteX4" fmla="*/ 0 w 1696913"/>
              <a:gd name="connsiteY4" fmla="*/ 775001 h 775001"/>
              <a:gd name="connsiteX5" fmla="*/ 387501 w 1696913"/>
              <a:gd name="connsiteY5" fmla="*/ 387501 h 775001"/>
              <a:gd name="connsiteX6" fmla="*/ 0 w 1696913"/>
              <a:gd name="connsiteY6" fmla="*/ 0 h 77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6913" h="775001">
                <a:moveTo>
                  <a:pt x="0" y="0"/>
                </a:moveTo>
                <a:lnTo>
                  <a:pt x="1309413" y="0"/>
                </a:lnTo>
                <a:lnTo>
                  <a:pt x="1696913" y="387501"/>
                </a:lnTo>
                <a:lnTo>
                  <a:pt x="1309413" y="775001"/>
                </a:lnTo>
                <a:lnTo>
                  <a:pt x="0" y="775001"/>
                </a:lnTo>
                <a:lnTo>
                  <a:pt x="387501" y="3875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5862426"/>
              <a:satOff val="-10164"/>
              <a:lumOff val="-1022"/>
              <a:alphaOff val="0"/>
            </a:schemeClr>
          </a:lnRef>
          <a:fillRef idx="1">
            <a:schemeClr val="accent5">
              <a:tint val="40000"/>
              <a:alpha val="90000"/>
              <a:hueOff val="-5862426"/>
              <a:satOff val="-10164"/>
              <a:lumOff val="-1022"/>
              <a:alphaOff val="0"/>
            </a:schemeClr>
          </a:fillRef>
          <a:effectRef idx="0">
            <a:schemeClr val="accent5">
              <a:tint val="40000"/>
              <a:alpha val="90000"/>
              <a:hueOff val="-5862426"/>
              <a:satOff val="-10164"/>
              <a:lumOff val="-1022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2741" tIns="7620" rIns="38750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>
                <a:latin typeface="Arial Rounded MT Bold" panose="020F0704030504030204" pitchFamily="34" charset="0"/>
              </a:rPr>
              <a:t>QA/QC (NTSI and CI scoring)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BC91890-A7E1-4EED-93FD-E4C989EC7E98}"/>
              </a:ext>
            </a:extLst>
          </p:cNvPr>
          <p:cNvGrpSpPr/>
          <p:nvPr/>
        </p:nvGrpSpPr>
        <p:grpSpPr>
          <a:xfrm>
            <a:off x="9585859" y="3387238"/>
            <a:ext cx="2441756" cy="1772194"/>
            <a:chOff x="9585859" y="3387238"/>
            <a:chExt cx="2441756" cy="17721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53DB6B-75B2-4C15-AD37-3C045E3380DB}"/>
                </a:ext>
              </a:extLst>
            </p:cNvPr>
            <p:cNvGrpSpPr/>
            <p:nvPr/>
          </p:nvGrpSpPr>
          <p:grpSpPr>
            <a:xfrm>
              <a:off x="9585859" y="3949263"/>
              <a:ext cx="2056303" cy="773748"/>
              <a:chOff x="9002084" y="3335583"/>
              <a:chExt cx="2056303" cy="773748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10E3DA8-C3C2-4A6B-854C-14763F982ED9}"/>
                  </a:ext>
                </a:extLst>
              </p:cNvPr>
              <p:cNvSpPr txBox="1"/>
              <p:nvPr/>
            </p:nvSpPr>
            <p:spPr>
              <a:xfrm>
                <a:off x="9002084" y="3535811"/>
                <a:ext cx="1202573" cy="334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AG</a:t>
                </a:r>
                <a:r>
                  <a:rPr lang="en-US" sz="525" dirty="0">
                    <a:solidFill>
                      <a:prstClr val="white">
                        <a:lumMod val="7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TC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525" dirty="0">
                    <a:solidFill>
                      <a:srgbClr val="CF000A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CAGATA</a:t>
                </a:r>
                <a:r>
                  <a:rPr lang="en-US" sz="525" dirty="0">
                    <a:solidFill>
                      <a:srgbClr val="D10009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CG</a:t>
                </a:r>
                <a:r>
                  <a:rPr lang="en-US" sz="525" dirty="0">
                    <a:solidFill>
                      <a:srgbClr val="BFBFBF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AC</a:t>
                </a:r>
                <a:r>
                  <a:rPr lang="en-US" sz="525" dirty="0">
                    <a:solidFill>
                      <a:srgbClr val="CF000A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ATG</a:t>
                </a:r>
              </a:p>
              <a:p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TCGAT</a:t>
                </a:r>
                <a:r>
                  <a:rPr lang="en-US" sz="525" dirty="0">
                    <a:solidFill>
                      <a:srgbClr val="D10009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CAGATA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GC--</a:t>
                </a:r>
                <a:r>
                  <a:rPr lang="en-US" sz="525" dirty="0">
                    <a:solidFill>
                      <a:srgbClr val="CF000A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CCG</a:t>
                </a:r>
              </a:p>
              <a:p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GCGGG</a:t>
                </a:r>
                <a:r>
                  <a:rPr lang="en-US" sz="525" dirty="0">
                    <a:solidFill>
                      <a:srgbClr val="CF000A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CAGATACG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TT</a:t>
                </a:r>
                <a:r>
                  <a:rPr lang="en-US" sz="525" dirty="0">
                    <a:solidFill>
                      <a:srgbClr val="CF000A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CAG</a:t>
                </a:r>
                <a:r>
                  <a:rPr lang="en-US" sz="525" dirty="0">
                    <a:solidFill>
                      <a:prstClr val="white">
                        <a:lumMod val="65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TAT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B161EDF9-AA46-46B9-93C7-34742AF9B667}"/>
                  </a:ext>
                </a:extLst>
              </p:cNvPr>
              <p:cNvGrpSpPr/>
              <p:nvPr/>
            </p:nvGrpSpPr>
            <p:grpSpPr>
              <a:xfrm>
                <a:off x="10336870" y="3335583"/>
                <a:ext cx="721517" cy="773748"/>
                <a:chOff x="2525997" y="4703002"/>
                <a:chExt cx="1452723" cy="1416266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A6FE86F3-10B1-4700-9E83-31E5E1DAF9A5}"/>
                    </a:ext>
                  </a:extLst>
                </p:cNvPr>
                <p:cNvGrpSpPr/>
                <p:nvPr/>
              </p:nvGrpSpPr>
              <p:grpSpPr>
                <a:xfrm>
                  <a:off x="2562304" y="5228724"/>
                  <a:ext cx="1324613" cy="285936"/>
                  <a:chOff x="2197467" y="4279600"/>
                  <a:chExt cx="1939357" cy="285936"/>
                </a:xfrm>
              </p:grpSpPr>
              <p:sp>
                <p:nvSpPr>
                  <p:cNvPr id="207" name="Line 65">
                    <a:extLst>
                      <a:ext uri="{FF2B5EF4-FFF2-40B4-BE49-F238E27FC236}">
                        <a16:creationId xmlns:a16="http://schemas.microsoft.com/office/drawing/2014/main" id="{0805241E-69C2-46A2-B95F-902924AC1D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69904" y="4565536"/>
                    <a:ext cx="186692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8" name="Line 67">
                    <a:extLst>
                      <a:ext uri="{FF2B5EF4-FFF2-40B4-BE49-F238E27FC236}">
                        <a16:creationId xmlns:a16="http://schemas.microsoft.com/office/drawing/2014/main" id="{9008F8CE-B863-49B3-817D-2E743E88AF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97467" y="4565536"/>
                    <a:ext cx="55244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9" name="Line 89">
                    <a:extLst>
                      <a:ext uri="{FF2B5EF4-FFF2-40B4-BE49-F238E27FC236}">
                        <a16:creationId xmlns:a16="http://schemas.microsoft.com/office/drawing/2014/main" id="{966B19FD-DEED-4DE5-89DD-A8E5268A9D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2754" y="4365511"/>
                    <a:ext cx="55244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0" name="Line 90">
                    <a:extLst>
                      <a:ext uri="{FF2B5EF4-FFF2-40B4-BE49-F238E27FC236}">
                        <a16:creationId xmlns:a16="http://schemas.microsoft.com/office/drawing/2014/main" id="{8152E92F-EB0F-4810-BC22-C4FC719471B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12750" y="4470286"/>
                    <a:ext cx="55244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1" name="Line 93">
                    <a:extLst>
                      <a:ext uri="{FF2B5EF4-FFF2-40B4-BE49-F238E27FC236}">
                        <a16:creationId xmlns:a16="http://schemas.microsoft.com/office/drawing/2014/main" id="{C46B1067-BD24-4804-8D4C-2CC16D38C1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60076" y="4472633"/>
                    <a:ext cx="978532" cy="1966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2" name="Line 94">
                    <a:extLst>
                      <a:ext uri="{FF2B5EF4-FFF2-40B4-BE49-F238E27FC236}">
                        <a16:creationId xmlns:a16="http://schemas.microsoft.com/office/drawing/2014/main" id="{A1288915-2302-48E5-8F33-56BFAD4D04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03226" y="4279785"/>
                    <a:ext cx="55244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8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3" name="Line 93">
                    <a:extLst>
                      <a:ext uri="{FF2B5EF4-FFF2-40B4-BE49-F238E27FC236}">
                        <a16:creationId xmlns:a16="http://schemas.microsoft.com/office/drawing/2014/main" id="{5EB43C8A-9E54-41A5-9280-33F7176D7E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30082" y="4364600"/>
                    <a:ext cx="1247768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4" name="Line 93">
                    <a:extLst>
                      <a:ext uri="{FF2B5EF4-FFF2-40B4-BE49-F238E27FC236}">
                        <a16:creationId xmlns:a16="http://schemas.microsoft.com/office/drawing/2014/main" id="{637E691D-C9FF-4488-A861-D63C12ECCA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30083" y="4279600"/>
                    <a:ext cx="642915" cy="2334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24AE7076-520B-4A7C-8924-ECE4CE292481}"/>
                    </a:ext>
                  </a:extLst>
                </p:cNvPr>
                <p:cNvGrpSpPr/>
                <p:nvPr/>
              </p:nvGrpSpPr>
              <p:grpSpPr>
                <a:xfrm>
                  <a:off x="2525997" y="5830397"/>
                  <a:ext cx="1452723" cy="288871"/>
                  <a:chOff x="5893186" y="4280455"/>
                  <a:chExt cx="1933575" cy="288871"/>
                </a:xfrm>
              </p:grpSpPr>
              <p:sp>
                <p:nvSpPr>
                  <p:cNvPr id="199" name="Line 65">
                    <a:extLst>
                      <a:ext uri="{FF2B5EF4-FFF2-40B4-BE49-F238E27FC236}">
                        <a16:creationId xmlns:a16="http://schemas.microsoft.com/office/drawing/2014/main" id="{409A7A91-6B21-4D7D-8522-7B2B23077B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59861" y="4569326"/>
                    <a:ext cx="186690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Line 67">
                    <a:extLst>
                      <a:ext uri="{FF2B5EF4-FFF2-40B4-BE49-F238E27FC236}">
                        <a16:creationId xmlns:a16="http://schemas.microsoft.com/office/drawing/2014/main" id="{55935D86-2510-4147-A508-EB37369C363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31286" y="456932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1" name="Line 89">
                    <a:extLst>
                      <a:ext uri="{FF2B5EF4-FFF2-40B4-BE49-F238E27FC236}">
                        <a16:creationId xmlns:a16="http://schemas.microsoft.com/office/drawing/2014/main" id="{0A25C782-C12B-4667-B680-D1AAC14C09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02711" y="4369301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Line 90">
                    <a:extLst>
                      <a:ext uri="{FF2B5EF4-FFF2-40B4-BE49-F238E27FC236}">
                        <a16:creationId xmlns:a16="http://schemas.microsoft.com/office/drawing/2014/main" id="{781F361A-43BE-4610-AD14-CEDF8D1205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902711" y="447407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3" name="Line 93">
                    <a:extLst>
                      <a:ext uri="{FF2B5EF4-FFF2-40B4-BE49-F238E27FC236}">
                        <a16:creationId xmlns:a16="http://schemas.microsoft.com/office/drawing/2014/main" id="{F4A3EAAA-534E-45E0-A6FE-28633287D4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50013" y="4478388"/>
                    <a:ext cx="786181" cy="1846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Line 94">
                    <a:extLst>
                      <a:ext uri="{FF2B5EF4-FFF2-40B4-BE49-F238E27FC236}">
                        <a16:creationId xmlns:a16="http://schemas.microsoft.com/office/drawing/2014/main" id="{9F00D5B4-6837-4B75-A83F-1984BF5E5A7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893186" y="428357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8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5" name="Line 93">
                    <a:extLst>
                      <a:ext uri="{FF2B5EF4-FFF2-40B4-BE49-F238E27FC236}">
                        <a16:creationId xmlns:a16="http://schemas.microsoft.com/office/drawing/2014/main" id="{BA9DE84A-0EE7-4889-BBC4-440F079EDE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420012" y="4368390"/>
                    <a:ext cx="124777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Line 93">
                    <a:extLst>
                      <a:ext uri="{FF2B5EF4-FFF2-40B4-BE49-F238E27FC236}">
                        <a16:creationId xmlns:a16="http://schemas.microsoft.com/office/drawing/2014/main" id="{30020C82-1E33-4B33-8E65-F54D53BEF3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420013" y="4280455"/>
                    <a:ext cx="1028900" cy="2935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C13A9B24-7647-4FD1-88BD-B5879F52333A}"/>
                    </a:ext>
                  </a:extLst>
                </p:cNvPr>
                <p:cNvGrpSpPr/>
                <p:nvPr/>
              </p:nvGrpSpPr>
              <p:grpSpPr>
                <a:xfrm>
                  <a:off x="2558968" y="4703002"/>
                  <a:ext cx="1232566" cy="285936"/>
                  <a:chOff x="2978374" y="4279600"/>
                  <a:chExt cx="1804601" cy="285936"/>
                </a:xfrm>
              </p:grpSpPr>
              <p:sp>
                <p:nvSpPr>
                  <p:cNvPr id="191" name="Line 65">
                    <a:extLst>
                      <a:ext uri="{FF2B5EF4-FFF2-40B4-BE49-F238E27FC236}">
                        <a16:creationId xmlns:a16="http://schemas.microsoft.com/office/drawing/2014/main" id="{A481C288-4F29-4D4C-A156-8BFE1FF77A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45048" y="4562472"/>
                    <a:ext cx="1362363" cy="3064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2" name="Line 67">
                    <a:extLst>
                      <a:ext uri="{FF2B5EF4-FFF2-40B4-BE49-F238E27FC236}">
                        <a16:creationId xmlns:a16="http://schemas.microsoft.com/office/drawing/2014/main" id="{2134A877-5EE1-44F3-B4C4-F045DAC90F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016474" y="456553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000099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3" name="Line 89">
                    <a:extLst>
                      <a:ext uri="{FF2B5EF4-FFF2-40B4-BE49-F238E27FC236}">
                        <a16:creationId xmlns:a16="http://schemas.microsoft.com/office/drawing/2014/main" id="{F8C2C8B4-43A5-401F-A087-CE3EF8BC07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87899" y="4365511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4" name="Line 90">
                    <a:extLst>
                      <a:ext uri="{FF2B5EF4-FFF2-40B4-BE49-F238E27FC236}">
                        <a16:creationId xmlns:a16="http://schemas.microsoft.com/office/drawing/2014/main" id="{6D623EEF-7AA0-48D4-9D56-593F3D0803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87899" y="447028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6600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Line 93">
                    <a:extLst>
                      <a:ext uri="{FF2B5EF4-FFF2-40B4-BE49-F238E27FC236}">
                        <a16:creationId xmlns:a16="http://schemas.microsoft.com/office/drawing/2014/main" id="{B43D0D37-CA2D-445B-8809-D8DB8B6977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35200" y="4474599"/>
                    <a:ext cx="124777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6" name="Line 94">
                    <a:extLst>
                      <a:ext uri="{FF2B5EF4-FFF2-40B4-BE49-F238E27FC236}">
                        <a16:creationId xmlns:a16="http://schemas.microsoft.com/office/drawing/2014/main" id="{4BEEDD9B-CB63-4110-8821-7A18CA26FB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78374" y="4279786"/>
                    <a:ext cx="552450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rgbClr val="8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7" name="Line 93">
                    <a:extLst>
                      <a:ext uri="{FF2B5EF4-FFF2-40B4-BE49-F238E27FC236}">
                        <a16:creationId xmlns:a16="http://schemas.microsoft.com/office/drawing/2014/main" id="{7C446F6F-792F-44DA-B9BE-88BBAE31B8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05202" y="4362691"/>
                    <a:ext cx="1033829" cy="1908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8" name="Line 93">
                    <a:extLst>
                      <a:ext uri="{FF2B5EF4-FFF2-40B4-BE49-F238E27FC236}">
                        <a16:creationId xmlns:a16="http://schemas.microsoft.com/office/drawing/2014/main" id="{694B586A-2EE1-4F2D-9A92-792AD8DC9DE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05200" y="4279600"/>
                    <a:ext cx="1247775" cy="0"/>
                  </a:xfrm>
                  <a:prstGeom prst="line">
                    <a:avLst/>
                  </a:prstGeom>
                  <a:noFill/>
                  <a:ln w="38100" cmpd="sng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1">
                      <a:solidFill>
                        <a:prstClr val="black"/>
                      </a:solidFill>
                      <a:latin typeface="Arial Rounded MT Bold" panose="020F07040305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83" name="Line 5">
                <a:extLst>
                  <a:ext uri="{FF2B5EF4-FFF2-40B4-BE49-F238E27FC236}">
                    <a16:creationId xmlns:a16="http://schemas.microsoft.com/office/drawing/2014/main" id="{699887CE-812E-433A-82C7-67D094FFE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38642" y="3688135"/>
                <a:ext cx="289168" cy="436"/>
              </a:xfrm>
              <a:prstGeom prst="line">
                <a:avLst/>
              </a:prstGeom>
              <a:noFill/>
              <a:ln w="28575" cmpd="sng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1">
                  <a:ln w="38100" cmpd="sng">
                    <a:solidFill>
                      <a:prstClr val="black"/>
                    </a:solidFill>
                  </a:ln>
                  <a:solidFill>
                    <a:prstClr val="black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Line 5">
                <a:extLst>
                  <a:ext uri="{FF2B5EF4-FFF2-40B4-BE49-F238E27FC236}">
                    <a16:creationId xmlns:a16="http://schemas.microsoft.com/office/drawing/2014/main" id="{1C1EAE46-BD39-43BC-A2CA-A710679D3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38642" y="3420667"/>
                <a:ext cx="264362" cy="275761"/>
              </a:xfrm>
              <a:prstGeom prst="line">
                <a:avLst/>
              </a:prstGeom>
              <a:noFill/>
              <a:ln w="28575" cmpd="sng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1">
                  <a:ln w="38100" cmpd="sng">
                    <a:solidFill>
                      <a:prstClr val="black"/>
                    </a:solidFill>
                  </a:ln>
                  <a:solidFill>
                    <a:prstClr val="black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Line 5">
                <a:extLst>
                  <a:ext uri="{FF2B5EF4-FFF2-40B4-BE49-F238E27FC236}">
                    <a16:creationId xmlns:a16="http://schemas.microsoft.com/office/drawing/2014/main" id="{9DED6AEE-C169-4603-B015-A4EE2F702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43038" y="3692531"/>
                <a:ext cx="274184" cy="297275"/>
              </a:xfrm>
              <a:prstGeom prst="line">
                <a:avLst/>
              </a:prstGeom>
              <a:noFill/>
              <a:ln w="28575" cmpd="sng">
                <a:solidFill>
                  <a:schemeClr val="bg1">
                    <a:lumMod val="50000"/>
                  </a:schemeClr>
                </a:solidFill>
                <a:prstDash val="sys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1">
                  <a:ln w="38100" cmpd="sng">
                    <a:solidFill>
                      <a:prstClr val="black"/>
                    </a:solidFill>
                  </a:ln>
                  <a:solidFill>
                    <a:prstClr val="black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9" name="Line 5">
              <a:extLst>
                <a:ext uri="{FF2B5EF4-FFF2-40B4-BE49-F238E27FC236}">
                  <a16:creationId xmlns:a16="http://schemas.microsoft.com/office/drawing/2014/main" id="{C6496F5D-9B8D-450F-BCBA-08510DB944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086039" y="3898977"/>
              <a:ext cx="258431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1" dirty="0">
                <a:ln w="38100" cmpd="sng">
                  <a:solidFill>
                    <a:prstClr val="black"/>
                  </a:solidFill>
                </a:ln>
                <a:solidFill>
                  <a:prstClr val="black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3822C1E-F250-41ED-BB73-A06B3DAB19DE}"/>
                </a:ext>
              </a:extLst>
            </p:cNvPr>
            <p:cNvSpPr txBox="1"/>
            <p:nvPr/>
          </p:nvSpPr>
          <p:spPr>
            <a:xfrm rot="5400000">
              <a:off x="11003019" y="4134835"/>
              <a:ext cx="1772194" cy="276999"/>
            </a:xfrm>
            <a:prstGeom prst="rect">
              <a:avLst/>
            </a:prstGeom>
            <a:solidFill>
              <a:srgbClr val="44B97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rPr>
                <a:t>Microbiome Analysis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A9A7CAA-379E-4EBD-B80B-9EE004B6E03D}"/>
              </a:ext>
            </a:extLst>
          </p:cNvPr>
          <p:cNvGrpSpPr/>
          <p:nvPr/>
        </p:nvGrpSpPr>
        <p:grpSpPr>
          <a:xfrm>
            <a:off x="6759984" y="3955951"/>
            <a:ext cx="2694769" cy="792191"/>
            <a:chOff x="6759984" y="3955951"/>
            <a:chExt cx="2694769" cy="79219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F6D51C4-6509-4C3E-9760-F9298ECA0139}"/>
                </a:ext>
              </a:extLst>
            </p:cNvPr>
            <p:cNvGrpSpPr/>
            <p:nvPr/>
          </p:nvGrpSpPr>
          <p:grpSpPr>
            <a:xfrm>
              <a:off x="6759984" y="3955951"/>
              <a:ext cx="2389422" cy="792191"/>
              <a:chOff x="859643" y="5546161"/>
              <a:chExt cx="3185896" cy="1056253"/>
            </a:xfrm>
          </p:grpSpPr>
          <p:pic>
            <p:nvPicPr>
              <p:cNvPr id="149" name="Picture 148" descr="3000POST-Infant.tiff">
                <a:extLst>
                  <a:ext uri="{FF2B5EF4-FFF2-40B4-BE49-F238E27FC236}">
                    <a16:creationId xmlns:a16="http://schemas.microsoft.com/office/drawing/2014/main" id="{BAB9390C-C712-40B1-B86A-F0A359A58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643" y="5591817"/>
                <a:ext cx="1033223" cy="1010597"/>
              </a:xfrm>
              <a:prstGeom prst="rect">
                <a:avLst/>
              </a:prstGeom>
            </p:spPr>
          </p:pic>
          <p:pic>
            <p:nvPicPr>
              <p:cNvPr id="150" name="Picture 140">
                <a:extLst>
                  <a:ext uri="{FF2B5EF4-FFF2-40B4-BE49-F238E27FC236}">
                    <a16:creationId xmlns:a16="http://schemas.microsoft.com/office/drawing/2014/main" id="{C7C7357C-C361-4581-9A6B-2A6F7F791A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8" b="6927"/>
              <a:stretch/>
            </p:blipFill>
            <p:spPr bwMode="auto">
              <a:xfrm>
                <a:off x="2011940" y="5546161"/>
                <a:ext cx="1619791" cy="1051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84CD6D1-2C2D-4040-B030-D2CF9741E7D9}"/>
                  </a:ext>
                </a:extLst>
              </p:cNvPr>
              <p:cNvSpPr txBox="1"/>
              <p:nvPr/>
            </p:nvSpPr>
            <p:spPr>
              <a:xfrm>
                <a:off x="1434206" y="5676742"/>
                <a:ext cx="63094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25" dirty="0" err="1">
                    <a:solidFill>
                      <a:prstClr val="white">
                        <a:lumMod val="50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PCoA</a:t>
                </a:r>
                <a:endParaRPr lang="en-US" sz="825" dirty="0">
                  <a:solidFill>
                    <a:prstClr val="white">
                      <a:lumMod val="50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944B19-8E77-4979-BFD8-E443D452E2E5}"/>
                  </a:ext>
                </a:extLst>
              </p:cNvPr>
              <p:cNvSpPr txBox="1"/>
              <p:nvPr/>
            </p:nvSpPr>
            <p:spPr>
              <a:xfrm>
                <a:off x="2992343" y="6110416"/>
                <a:ext cx="10531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solidFill>
                      <a:prstClr val="white">
                        <a:lumMod val="50000"/>
                      </a:prstClr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Relative Abundance</a:t>
                </a:r>
              </a:p>
            </p:txBody>
          </p:sp>
        </p:grpSp>
        <p:sp>
          <p:nvSpPr>
            <p:cNvPr id="232" name="Line 5">
              <a:extLst>
                <a:ext uri="{FF2B5EF4-FFF2-40B4-BE49-F238E27FC236}">
                  <a16:creationId xmlns:a16="http://schemas.microsoft.com/office/drawing/2014/main" id="{15CB0776-C7AB-402B-A587-7829F6F8BD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9196322" y="4259067"/>
              <a:ext cx="258431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1" dirty="0">
                <a:ln w="38100" cmpd="sng">
                  <a:solidFill>
                    <a:prstClr val="black"/>
                  </a:solidFill>
                </a:ln>
                <a:solidFill>
                  <a:prstClr val="black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9DCEFF3-5EB3-4D03-B22D-0512B0ACD6FA}"/>
              </a:ext>
            </a:extLst>
          </p:cNvPr>
          <p:cNvGrpSpPr/>
          <p:nvPr/>
        </p:nvGrpSpPr>
        <p:grpSpPr>
          <a:xfrm>
            <a:off x="8613726" y="1895099"/>
            <a:ext cx="3413890" cy="1527910"/>
            <a:chOff x="8613726" y="1895099"/>
            <a:chExt cx="3413890" cy="152791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51340E2-C59D-4BB4-9437-1D99B16E3E27}"/>
                </a:ext>
              </a:extLst>
            </p:cNvPr>
            <p:cNvGrpSpPr/>
            <p:nvPr/>
          </p:nvGrpSpPr>
          <p:grpSpPr>
            <a:xfrm>
              <a:off x="8613726" y="3067082"/>
              <a:ext cx="3097903" cy="355927"/>
              <a:chOff x="217556" y="2768856"/>
              <a:chExt cx="4130537" cy="34824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DB9D195-9CFD-4DC9-A9DF-328CB37C076D}"/>
                  </a:ext>
                </a:extLst>
              </p:cNvPr>
              <p:cNvSpPr/>
              <p:nvPr/>
            </p:nvSpPr>
            <p:spPr>
              <a:xfrm>
                <a:off x="217556" y="2842271"/>
                <a:ext cx="4130537" cy="204294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prstClr val="white"/>
                </a:bgClr>
              </a:patt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/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6032AB9-3405-492C-8150-5D62D38FCADF}"/>
                  </a:ext>
                </a:extLst>
              </p:cNvPr>
              <p:cNvSpPr/>
              <p:nvPr/>
            </p:nvSpPr>
            <p:spPr>
              <a:xfrm>
                <a:off x="343474" y="2857209"/>
                <a:ext cx="197274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57E0239-5393-4F33-8D49-8366CC4E2AA3}"/>
                  </a:ext>
                </a:extLst>
              </p:cNvPr>
              <p:cNvSpPr/>
              <p:nvPr/>
            </p:nvSpPr>
            <p:spPr>
              <a:xfrm>
                <a:off x="1156157" y="2857209"/>
                <a:ext cx="565546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6D963F8-B63E-41B6-B175-2A691AD1D425}"/>
                  </a:ext>
                </a:extLst>
              </p:cNvPr>
              <p:cNvSpPr/>
              <p:nvPr/>
            </p:nvSpPr>
            <p:spPr>
              <a:xfrm>
                <a:off x="695880" y="2857209"/>
                <a:ext cx="384430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A4A0715-D94D-4C17-9F4D-127685FDDF81}"/>
                  </a:ext>
                </a:extLst>
              </p:cNvPr>
              <p:cNvSpPr/>
              <p:nvPr/>
            </p:nvSpPr>
            <p:spPr>
              <a:xfrm>
                <a:off x="1797165" y="2857209"/>
                <a:ext cx="619128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6609FA3-491C-4F55-B23B-91BE0E188F7B}"/>
                  </a:ext>
                </a:extLst>
              </p:cNvPr>
              <p:cNvSpPr/>
              <p:nvPr/>
            </p:nvSpPr>
            <p:spPr>
              <a:xfrm>
                <a:off x="2540187" y="2857209"/>
                <a:ext cx="179340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87D7210-0707-4355-B0CE-45636CA8A257}"/>
                  </a:ext>
                </a:extLst>
              </p:cNvPr>
              <p:cNvSpPr/>
              <p:nvPr/>
            </p:nvSpPr>
            <p:spPr>
              <a:xfrm>
                <a:off x="2878029" y="2857209"/>
                <a:ext cx="238701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22DBB50-0F7A-47BA-9ADD-DECAF5E82BE1}"/>
                  </a:ext>
                </a:extLst>
              </p:cNvPr>
              <p:cNvSpPr/>
              <p:nvPr/>
            </p:nvSpPr>
            <p:spPr>
              <a:xfrm>
                <a:off x="3228356" y="2857209"/>
                <a:ext cx="197274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B64A9A7-0FEA-4F07-9B23-0046213EF76F}"/>
                  </a:ext>
                </a:extLst>
              </p:cNvPr>
              <p:cNvSpPr/>
              <p:nvPr/>
            </p:nvSpPr>
            <p:spPr>
              <a:xfrm>
                <a:off x="3569548" y="2857209"/>
                <a:ext cx="262571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762B2D6-07C4-49AB-8126-199579D181D3}"/>
                  </a:ext>
                </a:extLst>
              </p:cNvPr>
              <p:cNvSpPr/>
              <p:nvPr/>
            </p:nvSpPr>
            <p:spPr>
              <a:xfrm>
                <a:off x="4045538" y="2857209"/>
                <a:ext cx="197274" cy="16841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>
                  <a:solidFill>
                    <a:prstClr val="white">
                      <a:lumMod val="95000"/>
                    </a:prstClr>
                  </a:solidFill>
                  <a:latin typeface="Arial Rounded MT Bold" panose="020F07040305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1FF99AB6-6525-4C57-A4BE-7E169431AC4A}"/>
                  </a:ext>
                </a:extLst>
              </p:cNvPr>
              <p:cNvSpPr/>
              <p:nvPr/>
            </p:nvSpPr>
            <p:spPr>
              <a:xfrm>
                <a:off x="271379" y="2880125"/>
                <a:ext cx="326059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V1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3E68CD9-8FB9-4DE9-A73D-0724C7A9BA41}"/>
                  </a:ext>
                </a:extLst>
              </p:cNvPr>
              <p:cNvSpPr/>
              <p:nvPr/>
            </p:nvSpPr>
            <p:spPr>
              <a:xfrm>
                <a:off x="699626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V2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6305105-F4AC-4E10-B7C4-04C2B8EFEC19}"/>
                  </a:ext>
                </a:extLst>
              </p:cNvPr>
              <p:cNvSpPr/>
              <p:nvPr/>
            </p:nvSpPr>
            <p:spPr>
              <a:xfrm>
                <a:off x="1258818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V3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0B27DB2-0A68-4127-B534-71B51C7E93D0}"/>
                  </a:ext>
                </a:extLst>
              </p:cNvPr>
              <p:cNvSpPr/>
              <p:nvPr/>
            </p:nvSpPr>
            <p:spPr>
              <a:xfrm>
                <a:off x="1927397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V4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D27A89D-BCD0-4B79-9075-58B5D5AD544D}"/>
                  </a:ext>
                </a:extLst>
              </p:cNvPr>
              <p:cNvSpPr/>
              <p:nvPr/>
            </p:nvSpPr>
            <p:spPr>
              <a:xfrm>
                <a:off x="2443442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V5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D0716C7-5F68-4567-99A7-C091DBD73F29}"/>
                  </a:ext>
                </a:extLst>
              </p:cNvPr>
              <p:cNvSpPr/>
              <p:nvPr/>
            </p:nvSpPr>
            <p:spPr>
              <a:xfrm>
                <a:off x="2820949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V6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EC89444-DFAD-4A53-9297-EDE0BBBC84D1}"/>
                  </a:ext>
                </a:extLst>
              </p:cNvPr>
              <p:cNvSpPr/>
              <p:nvPr/>
            </p:nvSpPr>
            <p:spPr>
              <a:xfrm>
                <a:off x="3141586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V7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CAB1F2B-8E5C-4A19-A1A8-980D936D3CD5}"/>
                  </a:ext>
                </a:extLst>
              </p:cNvPr>
              <p:cNvSpPr/>
              <p:nvPr/>
            </p:nvSpPr>
            <p:spPr>
              <a:xfrm>
                <a:off x="3519085" y="2880125"/>
                <a:ext cx="358665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V8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B75E631-74DD-4B95-BBD3-DCCB7F2A34B7}"/>
                  </a:ext>
                </a:extLst>
              </p:cNvPr>
              <p:cNvSpPr/>
              <p:nvPr/>
            </p:nvSpPr>
            <p:spPr>
              <a:xfrm>
                <a:off x="3980848" y="2880125"/>
                <a:ext cx="326059" cy="1225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solidFill>
                      <a:prstClr val="white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V9</a:t>
                </a:r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F9DDF16-AFFF-421E-901E-4373922C3633}"/>
                  </a:ext>
                </a:extLst>
              </p:cNvPr>
              <p:cNvGrpSpPr/>
              <p:nvPr/>
            </p:nvGrpSpPr>
            <p:grpSpPr>
              <a:xfrm>
                <a:off x="2364536" y="3033458"/>
                <a:ext cx="354832" cy="83646"/>
                <a:chOff x="2364536" y="3052412"/>
                <a:chExt cx="354832" cy="83646"/>
              </a:xfrm>
            </p:grpSpPr>
            <p:sp>
              <p:nvSpPr>
                <p:cNvPr id="178" name="Line 5">
                  <a:extLst>
                    <a:ext uri="{FF2B5EF4-FFF2-40B4-BE49-F238E27FC236}">
                      <a16:creationId xmlns:a16="http://schemas.microsoft.com/office/drawing/2014/main" id="{9C20D4EF-1D44-43F8-801B-583D2CB83B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4536" y="3136056"/>
                  <a:ext cx="351304" cy="2"/>
                </a:xfrm>
                <a:prstGeom prst="line">
                  <a:avLst/>
                </a:prstGeom>
                <a:noFill/>
                <a:ln w="6350" cmpd="sng">
                  <a:solidFill>
                    <a:schemeClr val="tx1"/>
                  </a:solidFill>
                  <a:prstDash val="lgDashDot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1">
                    <a:ln w="38100" cmpd="sng">
                      <a:solidFill>
                        <a:prstClr val="black"/>
                      </a:solidFill>
                    </a:ln>
                    <a:solidFill>
                      <a:prstClr val="black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55A1F21C-9FFC-4044-8762-6AEB73ECEB85}"/>
                    </a:ext>
                  </a:extLst>
                </p:cNvPr>
                <p:cNvCxnSpPr/>
                <p:nvPr/>
              </p:nvCxnSpPr>
              <p:spPr>
                <a:xfrm>
                  <a:off x="2719368" y="3052412"/>
                  <a:ext cx="0" cy="81607"/>
                </a:xfrm>
                <a:prstGeom prst="line">
                  <a:avLst/>
                </a:prstGeom>
                <a:ln w="6350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67A94476-1AB0-4688-A4B1-E32EABFF3749}"/>
                  </a:ext>
                </a:extLst>
              </p:cNvPr>
              <p:cNvGrpSpPr/>
              <p:nvPr/>
            </p:nvGrpSpPr>
            <p:grpSpPr>
              <a:xfrm rot="10800000">
                <a:off x="1152089" y="2768856"/>
                <a:ext cx="354832" cy="83646"/>
                <a:chOff x="2364536" y="3052412"/>
                <a:chExt cx="354832" cy="83646"/>
              </a:xfrm>
            </p:grpSpPr>
            <p:sp>
              <p:nvSpPr>
                <p:cNvPr id="176" name="Line 5">
                  <a:extLst>
                    <a:ext uri="{FF2B5EF4-FFF2-40B4-BE49-F238E27FC236}">
                      <a16:creationId xmlns:a16="http://schemas.microsoft.com/office/drawing/2014/main" id="{85767A91-6604-41BC-9012-B2B332D5BC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64536" y="3136056"/>
                  <a:ext cx="351304" cy="2"/>
                </a:xfrm>
                <a:prstGeom prst="line">
                  <a:avLst/>
                </a:prstGeom>
                <a:noFill/>
                <a:ln w="6350" cmpd="sng">
                  <a:solidFill>
                    <a:schemeClr val="tx1"/>
                  </a:solidFill>
                  <a:prstDash val="lgDashDot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1">
                    <a:ln w="38100" cmpd="sng">
                      <a:solidFill>
                        <a:prstClr val="black"/>
                      </a:solidFill>
                    </a:ln>
                    <a:solidFill>
                      <a:prstClr val="black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906E1583-B3B4-47CE-93B1-56C20B659710}"/>
                    </a:ext>
                  </a:extLst>
                </p:cNvPr>
                <p:cNvCxnSpPr/>
                <p:nvPr/>
              </p:nvCxnSpPr>
              <p:spPr>
                <a:xfrm>
                  <a:off x="2719368" y="3052412"/>
                  <a:ext cx="0" cy="81607"/>
                </a:xfrm>
                <a:prstGeom prst="line">
                  <a:avLst/>
                </a:prstGeom>
                <a:ln w="6350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3" name="Line 5">
              <a:extLst>
                <a:ext uri="{FF2B5EF4-FFF2-40B4-BE49-F238E27FC236}">
                  <a16:creationId xmlns:a16="http://schemas.microsoft.com/office/drawing/2014/main" id="{FC80EE3E-A5BC-4A0B-AC5B-BEAEF9DA8C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086039" y="2855735"/>
              <a:ext cx="258431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1" dirty="0">
                <a:ln w="38100" cmpd="sng">
                  <a:solidFill>
                    <a:prstClr val="black"/>
                  </a:solidFill>
                </a:ln>
                <a:solidFill>
                  <a:prstClr val="black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3A642F4-761F-40FF-A9FA-9082DC6C7D5F}"/>
                </a:ext>
              </a:extLst>
            </p:cNvPr>
            <p:cNvGrpSpPr/>
            <p:nvPr/>
          </p:nvGrpSpPr>
          <p:grpSpPr>
            <a:xfrm>
              <a:off x="9823974" y="1895099"/>
              <a:ext cx="2203642" cy="1472635"/>
              <a:chOff x="396114" y="-833865"/>
              <a:chExt cx="5205192" cy="3162257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AF9DC66-B216-43E7-9C9E-3316FBB866DF}"/>
                  </a:ext>
                </a:extLst>
              </p:cNvPr>
              <p:cNvGrpSpPr/>
              <p:nvPr/>
            </p:nvGrpSpPr>
            <p:grpSpPr>
              <a:xfrm>
                <a:off x="396114" y="23018"/>
                <a:ext cx="1759002" cy="502132"/>
                <a:chOff x="396114" y="23018"/>
                <a:chExt cx="1759002" cy="502132"/>
              </a:xfrm>
            </p:grpSpPr>
            <p:sp>
              <p:nvSpPr>
                <p:cNvPr id="218" name="Freeform 3">
                  <a:extLst>
                    <a:ext uri="{FF2B5EF4-FFF2-40B4-BE49-F238E27FC236}">
                      <a16:creationId xmlns:a16="http://schemas.microsoft.com/office/drawing/2014/main" id="{66A9BEC7-A096-4ADC-B525-4320BBD09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>
                  <a:off x="1160966" y="-571983"/>
                  <a:ext cx="257175" cy="1713349"/>
                </a:xfrm>
                <a:custGeom>
                  <a:avLst/>
                  <a:gdLst>
                    <a:gd name="T0" fmla="*/ 1039644 w 564"/>
                    <a:gd name="T1" fmla="*/ 0 h 1204"/>
                    <a:gd name="T2" fmla="*/ 80049823 w 564"/>
                    <a:gd name="T3" fmla="*/ 1207545197 h 1204"/>
                    <a:gd name="T4" fmla="*/ 1039644 w 564"/>
                    <a:gd name="T5" fmla="*/ 2147483647 h 1204"/>
                    <a:gd name="T6" fmla="*/ 74019890 w 564"/>
                    <a:gd name="T7" fmla="*/ 2147483647 h 1204"/>
                    <a:gd name="T8" fmla="*/ 9772194 w 564"/>
                    <a:gd name="T9" fmla="*/ 2147483647 h 1204"/>
                    <a:gd name="T10" fmla="*/ 80049823 w 564"/>
                    <a:gd name="T11" fmla="*/ 2147483647 h 1204"/>
                    <a:gd name="T12" fmla="*/ 112277407 w 564"/>
                    <a:gd name="T13" fmla="*/ 2147483647 h 1204"/>
                    <a:gd name="T14" fmla="*/ 109782718 w 564"/>
                    <a:gd name="T15" fmla="*/ 2147483647 h 1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64"/>
                    <a:gd name="T25" fmla="*/ 0 h 1204"/>
                    <a:gd name="T26" fmla="*/ 564 w 564"/>
                    <a:gd name="T27" fmla="*/ 1204 h 1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64" h="1204">
                      <a:moveTo>
                        <a:pt x="5" y="0"/>
                      </a:moveTo>
                      <a:cubicBezTo>
                        <a:pt x="195" y="54"/>
                        <a:pt x="385" y="109"/>
                        <a:pt x="385" y="190"/>
                      </a:cubicBezTo>
                      <a:cubicBezTo>
                        <a:pt x="385" y="271"/>
                        <a:pt x="10" y="398"/>
                        <a:pt x="5" y="486"/>
                      </a:cubicBezTo>
                      <a:cubicBezTo>
                        <a:pt x="0" y="574"/>
                        <a:pt x="349" y="645"/>
                        <a:pt x="356" y="718"/>
                      </a:cubicBezTo>
                      <a:cubicBezTo>
                        <a:pt x="363" y="791"/>
                        <a:pt x="42" y="857"/>
                        <a:pt x="47" y="926"/>
                      </a:cubicBezTo>
                      <a:cubicBezTo>
                        <a:pt x="52" y="995"/>
                        <a:pt x="303" y="1089"/>
                        <a:pt x="385" y="1134"/>
                      </a:cubicBezTo>
                      <a:cubicBezTo>
                        <a:pt x="467" y="1179"/>
                        <a:pt x="516" y="1194"/>
                        <a:pt x="540" y="1199"/>
                      </a:cubicBezTo>
                      <a:cubicBezTo>
                        <a:pt x="564" y="1204"/>
                        <a:pt x="546" y="1183"/>
                        <a:pt x="528" y="116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8033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135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Freeform 3">
                  <a:extLst>
                    <a:ext uri="{FF2B5EF4-FFF2-40B4-BE49-F238E27FC236}">
                      <a16:creationId xmlns:a16="http://schemas.microsoft.com/office/drawing/2014/main" id="{D85D06AE-B52C-4804-8A0F-07C4F71DB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>
                  <a:off x="1124202" y="-460113"/>
                  <a:ext cx="257175" cy="1713351"/>
                </a:xfrm>
                <a:custGeom>
                  <a:avLst/>
                  <a:gdLst>
                    <a:gd name="T0" fmla="*/ 1039644 w 564"/>
                    <a:gd name="T1" fmla="*/ 0 h 1204"/>
                    <a:gd name="T2" fmla="*/ 80049823 w 564"/>
                    <a:gd name="T3" fmla="*/ 1207545197 h 1204"/>
                    <a:gd name="T4" fmla="*/ 1039644 w 564"/>
                    <a:gd name="T5" fmla="*/ 2147483647 h 1204"/>
                    <a:gd name="T6" fmla="*/ 74019890 w 564"/>
                    <a:gd name="T7" fmla="*/ 2147483647 h 1204"/>
                    <a:gd name="T8" fmla="*/ 9772194 w 564"/>
                    <a:gd name="T9" fmla="*/ 2147483647 h 1204"/>
                    <a:gd name="T10" fmla="*/ 80049823 w 564"/>
                    <a:gd name="T11" fmla="*/ 2147483647 h 1204"/>
                    <a:gd name="T12" fmla="*/ 112277407 w 564"/>
                    <a:gd name="T13" fmla="*/ 2147483647 h 1204"/>
                    <a:gd name="T14" fmla="*/ 109782718 w 564"/>
                    <a:gd name="T15" fmla="*/ 2147483647 h 1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64"/>
                    <a:gd name="T25" fmla="*/ 0 h 1204"/>
                    <a:gd name="T26" fmla="*/ 564 w 564"/>
                    <a:gd name="T27" fmla="*/ 1204 h 1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64" h="1204">
                      <a:moveTo>
                        <a:pt x="5" y="0"/>
                      </a:moveTo>
                      <a:cubicBezTo>
                        <a:pt x="195" y="54"/>
                        <a:pt x="385" y="109"/>
                        <a:pt x="385" y="190"/>
                      </a:cubicBezTo>
                      <a:cubicBezTo>
                        <a:pt x="385" y="271"/>
                        <a:pt x="10" y="398"/>
                        <a:pt x="5" y="486"/>
                      </a:cubicBezTo>
                      <a:cubicBezTo>
                        <a:pt x="0" y="574"/>
                        <a:pt x="349" y="645"/>
                        <a:pt x="356" y="718"/>
                      </a:cubicBezTo>
                      <a:cubicBezTo>
                        <a:pt x="363" y="791"/>
                        <a:pt x="42" y="857"/>
                        <a:pt x="47" y="926"/>
                      </a:cubicBezTo>
                      <a:cubicBezTo>
                        <a:pt x="52" y="995"/>
                        <a:pt x="303" y="1089"/>
                        <a:pt x="385" y="1134"/>
                      </a:cubicBezTo>
                      <a:cubicBezTo>
                        <a:pt x="467" y="1179"/>
                        <a:pt x="516" y="1194"/>
                        <a:pt x="540" y="1199"/>
                      </a:cubicBezTo>
                      <a:cubicBezTo>
                        <a:pt x="564" y="1204"/>
                        <a:pt x="546" y="1183"/>
                        <a:pt x="528" y="116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8033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135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Freeform 3">
                  <a:extLst>
                    <a:ext uri="{FF2B5EF4-FFF2-40B4-BE49-F238E27FC236}">
                      <a16:creationId xmlns:a16="http://schemas.microsoft.com/office/drawing/2014/main" id="{ADDA9BC5-7CB6-4FA3-B55A-D4F9B6005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 flipH="1">
                  <a:off x="1169856" y="-705071"/>
                  <a:ext cx="257172" cy="1713349"/>
                </a:xfrm>
                <a:custGeom>
                  <a:avLst/>
                  <a:gdLst>
                    <a:gd name="T0" fmla="*/ 1039644 w 564"/>
                    <a:gd name="T1" fmla="*/ 0 h 1204"/>
                    <a:gd name="T2" fmla="*/ 80049823 w 564"/>
                    <a:gd name="T3" fmla="*/ 1207545197 h 1204"/>
                    <a:gd name="T4" fmla="*/ 1039644 w 564"/>
                    <a:gd name="T5" fmla="*/ 2147483647 h 1204"/>
                    <a:gd name="T6" fmla="*/ 74019890 w 564"/>
                    <a:gd name="T7" fmla="*/ 2147483647 h 1204"/>
                    <a:gd name="T8" fmla="*/ 9772194 w 564"/>
                    <a:gd name="T9" fmla="*/ 2147483647 h 1204"/>
                    <a:gd name="T10" fmla="*/ 80049823 w 564"/>
                    <a:gd name="T11" fmla="*/ 2147483647 h 1204"/>
                    <a:gd name="T12" fmla="*/ 112277407 w 564"/>
                    <a:gd name="T13" fmla="*/ 2147483647 h 1204"/>
                    <a:gd name="T14" fmla="*/ 109782718 w 564"/>
                    <a:gd name="T15" fmla="*/ 2147483647 h 1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64"/>
                    <a:gd name="T25" fmla="*/ 0 h 1204"/>
                    <a:gd name="T26" fmla="*/ 564 w 564"/>
                    <a:gd name="T27" fmla="*/ 1204 h 1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64" h="1204">
                      <a:moveTo>
                        <a:pt x="5" y="0"/>
                      </a:moveTo>
                      <a:cubicBezTo>
                        <a:pt x="195" y="54"/>
                        <a:pt x="385" y="109"/>
                        <a:pt x="385" y="190"/>
                      </a:cubicBezTo>
                      <a:cubicBezTo>
                        <a:pt x="385" y="271"/>
                        <a:pt x="10" y="398"/>
                        <a:pt x="5" y="486"/>
                      </a:cubicBezTo>
                      <a:cubicBezTo>
                        <a:pt x="0" y="574"/>
                        <a:pt x="349" y="645"/>
                        <a:pt x="356" y="718"/>
                      </a:cubicBezTo>
                      <a:cubicBezTo>
                        <a:pt x="363" y="791"/>
                        <a:pt x="42" y="857"/>
                        <a:pt x="47" y="926"/>
                      </a:cubicBezTo>
                      <a:cubicBezTo>
                        <a:pt x="52" y="995"/>
                        <a:pt x="303" y="1089"/>
                        <a:pt x="385" y="1134"/>
                      </a:cubicBezTo>
                      <a:cubicBezTo>
                        <a:pt x="467" y="1179"/>
                        <a:pt x="516" y="1194"/>
                        <a:pt x="540" y="1199"/>
                      </a:cubicBezTo>
                      <a:cubicBezTo>
                        <a:pt x="564" y="1204"/>
                        <a:pt x="546" y="1183"/>
                        <a:pt x="528" y="116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8033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en-US" sz="135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E719BB89-409D-4CD7-9B33-9E68F663554A}"/>
                  </a:ext>
                </a:extLst>
              </p:cNvPr>
              <p:cNvSpPr txBox="1"/>
              <p:nvPr/>
            </p:nvSpPr>
            <p:spPr>
              <a:xfrm rot="5400000">
                <a:off x="3693030" y="420116"/>
                <a:ext cx="3162257" cy="654295"/>
              </a:xfrm>
              <a:prstGeom prst="rect">
                <a:avLst/>
              </a:prstGeom>
              <a:solidFill>
                <a:srgbClr val="43A9C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DNA Extract/PCR</a:t>
                </a:r>
              </a:p>
            </p:txBody>
          </p:sp>
        </p:grpSp>
        <p:sp>
          <p:nvSpPr>
            <p:cNvPr id="234" name="Line 5">
              <a:extLst>
                <a:ext uri="{FF2B5EF4-FFF2-40B4-BE49-F238E27FC236}">
                  <a16:creationId xmlns:a16="http://schemas.microsoft.com/office/drawing/2014/main" id="{D23C1840-1B9C-4D60-BE4C-55626E44FB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0077327" y="2034326"/>
              <a:ext cx="258431" cy="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1" dirty="0">
                <a:ln w="38100" cmpd="sng">
                  <a:solidFill>
                    <a:prstClr val="black"/>
                  </a:solidFill>
                </a:ln>
                <a:solidFill>
                  <a:prstClr val="black"/>
                </a:solidFill>
                <a:latin typeface="Arial Rounded MT Bold" panose="020F07040305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FA4A35A-5EC6-4AF3-8D84-99058D1A89C4}"/>
              </a:ext>
            </a:extLst>
          </p:cNvPr>
          <p:cNvSpPr/>
          <p:nvPr/>
        </p:nvSpPr>
        <p:spPr>
          <a:xfrm>
            <a:off x="23230" y="19289"/>
            <a:ext cx="12168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Arial Rounded MT Bold" panose="020F0704030504030204" pitchFamily="34" charset="0"/>
              </a:rPr>
              <a:t>Study Design and </a:t>
            </a:r>
            <a:r>
              <a:rPr 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Microbiome Pipeline</a:t>
            </a:r>
            <a:endParaRPr lang="en-US" sz="3600" dirty="0"/>
          </a:p>
        </p:txBody>
      </p:sp>
      <p:pic>
        <p:nvPicPr>
          <p:cNvPr id="173" name="Straight Connector 4">
            <a:extLst>
              <a:ext uri="{FF2B5EF4-FFF2-40B4-BE49-F238E27FC236}">
                <a16:creationId xmlns:a16="http://schemas.microsoft.com/office/drawing/2014/main" id="{AC783C97-CBFC-4E89-AEDF-83878B73B516}"/>
              </a:ext>
            </a:extLst>
          </p:cNvPr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95955" y="615719"/>
            <a:ext cx="8600091" cy="8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21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73AF5DD5-9391-4D74-BE84-ABBEB125A29D}"/>
              </a:ext>
            </a:extLst>
          </p:cNvPr>
          <p:cNvGrpSpPr>
            <a:grpSpLocks noChangeAspect="1"/>
          </p:cNvGrpSpPr>
          <p:nvPr/>
        </p:nvGrpSpPr>
        <p:grpSpPr>
          <a:xfrm>
            <a:off x="1240327" y="1465912"/>
            <a:ext cx="4662951" cy="2658516"/>
            <a:chOff x="37393" y="4030260"/>
            <a:chExt cx="4426870" cy="2633259"/>
          </a:xfrm>
        </p:grpSpPr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DEEFFD8-8011-464E-9546-633CFF52301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45"/>
            <a:stretch/>
          </p:blipFill>
          <p:spPr>
            <a:xfrm>
              <a:off x="37393" y="4030260"/>
              <a:ext cx="4426870" cy="2633259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CD80C-8E69-436A-81E5-28001FB4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398579" y="5658343"/>
              <a:ext cx="2485441" cy="132857"/>
            </a:xfrm>
            <a:prstGeom prst="line">
              <a:avLst/>
            </a:prstGeom>
            <a:ln w="38100">
              <a:solidFill>
                <a:srgbClr val="1507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121C8AB-C960-4FC9-831A-87C4B4D174A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950" y="5597454"/>
              <a:ext cx="2426085" cy="255109"/>
            </a:xfrm>
            <a:prstGeom prst="line">
              <a:avLst/>
            </a:prstGeom>
            <a:ln w="38100">
              <a:solidFill>
                <a:srgbClr val="00A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FF1C073-3BA8-4701-A2FD-A2BF4B9609D8}"/>
              </a:ext>
            </a:extLst>
          </p:cNvPr>
          <p:cNvGrpSpPr>
            <a:grpSpLocks noChangeAspect="1"/>
          </p:cNvGrpSpPr>
          <p:nvPr/>
        </p:nvGrpSpPr>
        <p:grpSpPr>
          <a:xfrm>
            <a:off x="7139323" y="4290807"/>
            <a:ext cx="4131415" cy="2495542"/>
            <a:chOff x="6667953" y="274580"/>
            <a:chExt cx="5540709" cy="3346812"/>
          </a:xfrm>
        </p:grpSpPr>
        <p:pic>
          <p:nvPicPr>
            <p:cNvPr id="42" name="Picture 4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09B30B1-A40F-4AE7-B37A-E38557A4D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" t="9769" b="5627"/>
            <a:stretch/>
          </p:blipFill>
          <p:spPr>
            <a:xfrm>
              <a:off x="6667953" y="274580"/>
              <a:ext cx="5540709" cy="3346812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51BF62-2A7E-48CB-BA92-A33FA111F6A3}"/>
                </a:ext>
              </a:extLst>
            </p:cNvPr>
            <p:cNvCxnSpPr>
              <a:cxnSpLocks/>
            </p:cNvCxnSpPr>
            <p:nvPr/>
          </p:nvCxnSpPr>
          <p:spPr>
            <a:xfrm>
              <a:off x="8228894" y="1341864"/>
              <a:ext cx="2284712" cy="1481704"/>
            </a:xfrm>
            <a:prstGeom prst="line">
              <a:avLst/>
            </a:prstGeom>
            <a:ln w="38100">
              <a:solidFill>
                <a:srgbClr val="A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4A61305-6B3C-4F7F-A506-1F21B3664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3073" y="1521375"/>
              <a:ext cx="2305299" cy="1180996"/>
            </a:xfrm>
            <a:prstGeom prst="line">
              <a:avLst/>
            </a:prstGeom>
            <a:ln w="38100">
              <a:solidFill>
                <a:srgbClr val="FF3A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A8EDA-64C9-4503-9CD4-86AD400B0836}"/>
              </a:ext>
            </a:extLst>
          </p:cNvPr>
          <p:cNvSpPr/>
          <p:nvPr/>
        </p:nvSpPr>
        <p:spPr>
          <a:xfrm>
            <a:off x="5687742" y="0"/>
            <a:ext cx="836039" cy="313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3CC03-9D1E-499D-B7F0-50F0921FCA83}"/>
              </a:ext>
            </a:extLst>
          </p:cNvPr>
          <p:cNvSpPr/>
          <p:nvPr/>
        </p:nvSpPr>
        <p:spPr>
          <a:xfrm>
            <a:off x="0" y="-2299"/>
            <a:ext cx="122086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 i="1" dirty="0">
                <a:latin typeface="Arial Rounded MT Bold" panose="020F0704030504030204" pitchFamily="34" charset="0"/>
                <a:cs typeface="Calibri" panose="020F0502020204030204" pitchFamily="34" charset="0"/>
              </a:rPr>
              <a:t>Npas2  </a:t>
            </a:r>
            <a:r>
              <a:rPr lang="en-US" sz="3600" dirty="0">
                <a:latin typeface="Arial Rounded MT Bold" panose="020F0704030504030204" pitchFamily="34" charset="0"/>
              </a:rPr>
              <a:t>Fetal </a:t>
            </a:r>
            <a:r>
              <a:rPr lang="en-US" sz="3600" dirty="0" err="1">
                <a:latin typeface="Arial Rounded MT Bold" panose="020F0704030504030204" pitchFamily="34" charset="0"/>
              </a:rPr>
              <a:t>cKO</a:t>
            </a:r>
            <a:r>
              <a:rPr lang="en-US" sz="3600" dirty="0">
                <a:latin typeface="Arial Rounded MT Bold" panose="020F0704030504030204" pitchFamily="34" charset="0"/>
              </a:rPr>
              <a:t> Impairs Functional Microbiome to </a:t>
            </a:r>
            <a:r>
              <a:rPr lang="en-US" sz="3600" dirty="0" err="1">
                <a:latin typeface="Arial Rounded MT Bold" panose="020F0704030504030204" pitchFamily="34" charset="0"/>
              </a:rPr>
              <a:t>Light:Dark</a:t>
            </a:r>
            <a:r>
              <a:rPr lang="en-US" sz="3600" dirty="0">
                <a:latin typeface="Arial Rounded MT Bold" panose="020F0704030504030204" pitchFamily="34" charset="0"/>
              </a:rPr>
              <a:t> Cues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05857E-5612-4DF6-9CE8-96F895E36D58}"/>
              </a:ext>
            </a:extLst>
          </p:cNvPr>
          <p:cNvSpPr/>
          <p:nvPr/>
        </p:nvSpPr>
        <p:spPr>
          <a:xfrm>
            <a:off x="6506198" y="3981935"/>
            <a:ext cx="5397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Neonatal </a:t>
            </a:r>
            <a:r>
              <a:rPr lang="en-US" sz="1600" dirty="0" err="1">
                <a:latin typeface="Arial Rounded MT Bold" panose="020F0704030504030204" pitchFamily="34" charset="0"/>
              </a:rPr>
              <a:t>cKO</a:t>
            </a:r>
            <a:r>
              <a:rPr lang="en-US" sz="1600" dirty="0">
                <a:latin typeface="Arial Rounded MT Bold" panose="020F0704030504030204" pitchFamily="34" charset="0"/>
              </a:rPr>
              <a:t>: pathway abundance changes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A6A885-3CA2-4B75-9BA3-54EFFB2E8A5C}"/>
              </a:ext>
            </a:extLst>
          </p:cNvPr>
          <p:cNvGrpSpPr>
            <a:grpSpLocks noChangeAspect="1"/>
          </p:cNvGrpSpPr>
          <p:nvPr/>
        </p:nvGrpSpPr>
        <p:grpSpPr>
          <a:xfrm>
            <a:off x="9902920" y="4400085"/>
            <a:ext cx="1357676" cy="377596"/>
            <a:chOff x="9915524" y="3731389"/>
            <a:chExt cx="2028825" cy="564255"/>
          </a:xfrm>
        </p:grpSpPr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8115EE8-F61B-4900-BC23-7B86C9C89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13" t="591" r="40646" b="92491"/>
            <a:stretch/>
          </p:blipFill>
          <p:spPr>
            <a:xfrm>
              <a:off x="9915524" y="3731389"/>
              <a:ext cx="2028825" cy="5642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716ECD-0951-4CF4-AEAA-2A172326A1F0}"/>
                </a:ext>
              </a:extLst>
            </p:cNvPr>
            <p:cNvSpPr/>
            <p:nvPr/>
          </p:nvSpPr>
          <p:spPr>
            <a:xfrm>
              <a:off x="11037920" y="3946431"/>
              <a:ext cx="9225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55C3FF-EB43-4CF7-8E3A-0F069CC219E7}"/>
                </a:ext>
              </a:extLst>
            </p:cNvPr>
            <p:cNvSpPr/>
            <p:nvPr/>
          </p:nvSpPr>
          <p:spPr>
            <a:xfrm>
              <a:off x="11041084" y="4155809"/>
              <a:ext cx="9225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7B7B008-F738-4B06-B652-2D3CBBDD1129}"/>
              </a:ext>
            </a:extLst>
          </p:cNvPr>
          <p:cNvSpPr/>
          <p:nvPr/>
        </p:nvSpPr>
        <p:spPr>
          <a:xfrm>
            <a:off x="6545" y="1280440"/>
            <a:ext cx="713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Fetal </a:t>
            </a:r>
            <a:r>
              <a:rPr lang="en-US" dirty="0" err="1">
                <a:latin typeface="Arial Rounded MT Bold" panose="020F0704030504030204" pitchFamily="34" charset="0"/>
              </a:rPr>
              <a:t>cKO</a:t>
            </a:r>
            <a:r>
              <a:rPr lang="en-US" dirty="0">
                <a:latin typeface="Arial Rounded MT Bold" panose="020F0704030504030204" pitchFamily="34" charset="0"/>
              </a:rPr>
              <a:t>: little to no significant light to dark pathway changes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FB1391-9733-4E4A-9C6F-FA2F4E3B00B5}"/>
              </a:ext>
            </a:extLst>
          </p:cNvPr>
          <p:cNvGrpSpPr/>
          <p:nvPr/>
        </p:nvGrpSpPr>
        <p:grpSpPr>
          <a:xfrm>
            <a:off x="617287" y="4564696"/>
            <a:ext cx="5909030" cy="2058651"/>
            <a:chOff x="33159" y="1199657"/>
            <a:chExt cx="6465193" cy="2267174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37EA429-5417-4612-A9C6-4E128A96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0" b="8413"/>
            <a:stretch/>
          </p:blipFill>
          <p:spPr>
            <a:xfrm>
              <a:off x="33159" y="1199657"/>
              <a:ext cx="6465193" cy="2267174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927FD3A-678F-46C1-9270-855D7A5C2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312" y="2096337"/>
              <a:ext cx="3749040" cy="321966"/>
            </a:xfrm>
            <a:prstGeom prst="line">
              <a:avLst/>
            </a:prstGeom>
            <a:ln w="38100">
              <a:solidFill>
                <a:srgbClr val="005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2A7790-43D6-48FC-A5F0-E511DAC95542}"/>
                </a:ext>
              </a:extLst>
            </p:cNvPr>
            <p:cNvCxnSpPr>
              <a:cxnSpLocks/>
            </p:cNvCxnSpPr>
            <p:nvPr/>
          </p:nvCxnSpPr>
          <p:spPr>
            <a:xfrm>
              <a:off x="2426193" y="1273690"/>
              <a:ext cx="1646648" cy="1593068"/>
            </a:xfrm>
            <a:prstGeom prst="line">
              <a:avLst/>
            </a:prstGeom>
            <a:ln w="38100">
              <a:solidFill>
                <a:srgbClr val="00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64D01B-0E20-48F9-A27E-7C4FA6E5AF97}"/>
              </a:ext>
            </a:extLst>
          </p:cNvPr>
          <p:cNvGrpSpPr>
            <a:grpSpLocks noChangeAspect="1"/>
          </p:cNvGrpSpPr>
          <p:nvPr/>
        </p:nvGrpSpPr>
        <p:grpSpPr>
          <a:xfrm>
            <a:off x="2030524" y="1822876"/>
            <a:ext cx="1226518" cy="377596"/>
            <a:chOff x="21991" y="3773264"/>
            <a:chExt cx="1635359" cy="503461"/>
          </a:xfrm>
        </p:grpSpPr>
        <p:pic>
          <p:nvPicPr>
            <p:cNvPr id="15" name="Picture 14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C00CD65F-3D6F-4B88-B993-DB1415929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74" b="92517"/>
            <a:stretch/>
          </p:blipFill>
          <p:spPr>
            <a:xfrm>
              <a:off x="21991" y="3773264"/>
              <a:ext cx="1635359" cy="50346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224DCA-F0AD-49D5-8CFE-9DD8EF096CCD}"/>
                </a:ext>
              </a:extLst>
            </p:cNvPr>
            <p:cNvSpPr/>
            <p:nvPr/>
          </p:nvSpPr>
          <p:spPr>
            <a:xfrm>
              <a:off x="802743" y="3989489"/>
              <a:ext cx="9225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3A483A-7111-4FDD-BA83-9559BC9B616F}"/>
                </a:ext>
              </a:extLst>
            </p:cNvPr>
            <p:cNvSpPr/>
            <p:nvPr/>
          </p:nvSpPr>
          <p:spPr>
            <a:xfrm>
              <a:off x="802743" y="4188767"/>
              <a:ext cx="92254" cy="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34364-7FE8-4D71-887C-75C61197AC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2" t="591" r="29863" b="93417"/>
          <a:stretch/>
        </p:blipFill>
        <p:spPr>
          <a:xfrm>
            <a:off x="1761533" y="4602796"/>
            <a:ext cx="833813" cy="328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35C38D-89C0-46A3-9325-837676EC20D4}"/>
              </a:ext>
            </a:extLst>
          </p:cNvPr>
          <p:cNvSpPr/>
          <p:nvPr/>
        </p:nvSpPr>
        <p:spPr>
          <a:xfrm>
            <a:off x="617287" y="4164811"/>
            <a:ext cx="590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Wild Type: pathway abundance changes</a:t>
            </a:r>
            <a:endParaRPr lang="en-US" dirty="0"/>
          </a:p>
        </p:txBody>
      </p:sp>
      <p:pic>
        <p:nvPicPr>
          <p:cNvPr id="35" name="Straight Connector 4">
            <a:extLst>
              <a:ext uri="{FF2B5EF4-FFF2-40B4-BE49-F238E27FC236}">
                <a16:creationId xmlns:a16="http://schemas.microsoft.com/office/drawing/2014/main" id="{DBE3FAEB-141A-465C-A097-9A840B73CAD3}"/>
              </a:ext>
            </a:extLst>
          </p:cNvPr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1141414"/>
            <a:ext cx="9144000" cy="9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51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DE4A5DB-AE71-4B6D-87BF-9CEE72616268}"/>
              </a:ext>
            </a:extLst>
          </p:cNvPr>
          <p:cNvGrpSpPr/>
          <p:nvPr/>
        </p:nvGrpSpPr>
        <p:grpSpPr>
          <a:xfrm>
            <a:off x="2165506" y="1666240"/>
            <a:ext cx="8024974" cy="1515886"/>
            <a:chOff x="2116931" y="1109991"/>
            <a:chExt cx="8335337" cy="15978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96CB38-4779-4E5A-B3C2-EB8B0747A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8" r="10952" b="31958"/>
            <a:stretch/>
          </p:blipFill>
          <p:spPr>
            <a:xfrm>
              <a:off x="2116931" y="1109991"/>
              <a:ext cx="8277522" cy="159784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4F445F-A72A-414E-A9EC-76C458CCE852}"/>
                </a:ext>
              </a:extLst>
            </p:cNvPr>
            <p:cNvGrpSpPr/>
            <p:nvPr/>
          </p:nvGrpSpPr>
          <p:grpSpPr>
            <a:xfrm>
              <a:off x="9513820" y="1910122"/>
              <a:ext cx="938448" cy="155544"/>
              <a:chOff x="9513820" y="1910122"/>
              <a:chExt cx="938448" cy="15554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6CA3B6-FA0E-46C1-887B-4B37C4BECF7B}"/>
                  </a:ext>
                </a:extLst>
              </p:cNvPr>
              <p:cNvSpPr/>
              <p:nvPr/>
            </p:nvSpPr>
            <p:spPr>
              <a:xfrm>
                <a:off x="9513820" y="1910122"/>
                <a:ext cx="938448" cy="139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CC66C4-CBB7-4765-A559-4019A7834687}"/>
                  </a:ext>
                </a:extLst>
              </p:cNvPr>
              <p:cNvSpPr/>
              <p:nvPr/>
            </p:nvSpPr>
            <p:spPr>
              <a:xfrm>
                <a:off x="9815955" y="201994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E4D671-3EF8-4B86-85BE-A2D21866A078}"/>
                  </a:ext>
                </a:extLst>
              </p:cNvPr>
              <p:cNvSpPr/>
              <p:nvPr/>
            </p:nvSpPr>
            <p:spPr>
              <a:xfrm>
                <a:off x="9991990" y="201994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1B967B1-EB59-493A-B1C9-A444D98ABADF}"/>
                  </a:ext>
                </a:extLst>
              </p:cNvPr>
              <p:cNvSpPr/>
              <p:nvPr/>
            </p:nvSpPr>
            <p:spPr>
              <a:xfrm>
                <a:off x="9556785" y="201505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FB84316-08FA-4732-A98F-2B876D7098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4"/>
          <a:stretch/>
        </p:blipFill>
        <p:spPr>
          <a:xfrm>
            <a:off x="4880704" y="4364463"/>
            <a:ext cx="7311296" cy="19851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9DAA5-071C-4EC1-BD5F-F1A6AC2C9782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" b="7938"/>
          <a:stretch/>
        </p:blipFill>
        <p:spPr>
          <a:xfrm>
            <a:off x="42719" y="3554898"/>
            <a:ext cx="4432762" cy="31954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9A8EDA-64C9-4503-9CD4-86AD400B0836}"/>
              </a:ext>
            </a:extLst>
          </p:cNvPr>
          <p:cNvSpPr/>
          <p:nvPr/>
        </p:nvSpPr>
        <p:spPr>
          <a:xfrm>
            <a:off x="5687742" y="0"/>
            <a:ext cx="836039" cy="313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3CC03-9D1E-499D-B7F0-50F0921FCA83}"/>
              </a:ext>
            </a:extLst>
          </p:cNvPr>
          <p:cNvSpPr/>
          <p:nvPr/>
        </p:nvSpPr>
        <p:spPr>
          <a:xfrm>
            <a:off x="-1" y="-2299"/>
            <a:ext cx="1219200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latin typeface="Arial Rounded MT Bold" panose="020F0704030504030204" pitchFamily="34" charset="0"/>
              </a:rPr>
              <a:t>In utero</a:t>
            </a:r>
            <a:r>
              <a:rPr lang="en-US" sz="3600" dirty="0">
                <a:latin typeface="Arial Rounded MT Bold" panose="020F0704030504030204" pitchFamily="34" charset="0"/>
              </a:rPr>
              <a:t> </a:t>
            </a:r>
            <a:r>
              <a:rPr lang="en-US" altLang="en-US" sz="3600" i="1" dirty="0">
                <a:latin typeface="Arial Rounded MT Bold" panose="020F0704030504030204" pitchFamily="34" charset="0"/>
                <a:cs typeface="Calibri" panose="020F0502020204030204" pitchFamily="34" charset="0"/>
              </a:rPr>
              <a:t>Npas2</a:t>
            </a:r>
            <a:r>
              <a:rPr lang="en-US" sz="3600" dirty="0">
                <a:latin typeface="Arial Rounded MT Bold" panose="020F0704030504030204" pitchFamily="34" charset="0"/>
              </a:rPr>
              <a:t>  Deletion Impairs Functional Microbiome </a:t>
            </a:r>
            <a:r>
              <a:rPr lang="en-US" sz="3600" dirty="0" err="1">
                <a:latin typeface="Arial Rounded MT Bold" panose="020F0704030504030204" pitchFamily="34" charset="0"/>
              </a:rPr>
              <a:t>Light:Dark</a:t>
            </a:r>
            <a:r>
              <a:rPr lang="en-US" sz="3600" dirty="0">
                <a:latin typeface="Arial Rounded MT Bold" panose="020F0704030504030204" pitchFamily="34" charset="0"/>
              </a:rPr>
              <a:t> Transitions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5C38D-89C0-46A3-9325-837676EC20D4}"/>
              </a:ext>
            </a:extLst>
          </p:cNvPr>
          <p:cNvSpPr/>
          <p:nvPr/>
        </p:nvSpPr>
        <p:spPr>
          <a:xfrm>
            <a:off x="5135809" y="4025909"/>
            <a:ext cx="41203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Wild Type: pathway abundance changes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B7B008-F738-4B06-B652-2D3CBBDD1129}"/>
              </a:ext>
            </a:extLst>
          </p:cNvPr>
          <p:cNvSpPr/>
          <p:nvPr/>
        </p:nvSpPr>
        <p:spPr>
          <a:xfrm>
            <a:off x="2906293" y="1385609"/>
            <a:ext cx="6536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Fetal </a:t>
            </a:r>
            <a:r>
              <a:rPr lang="en-US" sz="1600" dirty="0" err="1">
                <a:latin typeface="Arial Rounded MT Bold" panose="020F0704030504030204" pitchFamily="34" charset="0"/>
              </a:rPr>
              <a:t>cKO</a:t>
            </a:r>
            <a:r>
              <a:rPr lang="en-US" sz="1600" dirty="0">
                <a:latin typeface="Arial Rounded MT Bold" panose="020F0704030504030204" pitchFamily="34" charset="0"/>
              </a:rPr>
              <a:t>: little to no significant light to dark pathway changes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05857E-5612-4DF6-9CE8-96F895E36D58}"/>
              </a:ext>
            </a:extLst>
          </p:cNvPr>
          <p:cNvSpPr/>
          <p:nvPr/>
        </p:nvSpPr>
        <p:spPr>
          <a:xfrm>
            <a:off x="-3791" y="3216344"/>
            <a:ext cx="4525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 Rounded MT Bold" panose="020F0704030504030204" pitchFamily="34" charset="0"/>
              </a:rPr>
              <a:t>Neonatal </a:t>
            </a:r>
            <a:r>
              <a:rPr lang="en-US" sz="1600" dirty="0" err="1">
                <a:latin typeface="Arial Rounded MT Bold" panose="020F0704030504030204" pitchFamily="34" charset="0"/>
              </a:rPr>
              <a:t>cKO</a:t>
            </a:r>
            <a:r>
              <a:rPr lang="en-US" sz="1600" dirty="0">
                <a:latin typeface="Arial Rounded MT Bold" panose="020F0704030504030204" pitchFamily="34" charset="0"/>
              </a:rPr>
              <a:t>: pathway abundance changes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8CDB42-61BD-4AE2-B03A-E4F76E666F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" r="81386" b="86132"/>
          <a:stretch/>
        </p:blipFill>
        <p:spPr>
          <a:xfrm>
            <a:off x="8745639" y="1930869"/>
            <a:ext cx="1180425" cy="323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F655CD-2927-49F4-AD60-40C032A507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6" t="4628" r="21757" b="77580"/>
          <a:stretch/>
        </p:blipFill>
        <p:spPr>
          <a:xfrm>
            <a:off x="7264056" y="1866969"/>
            <a:ext cx="1314450" cy="4513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D1EFAC-9EE7-49F5-B8A8-27A890010C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2395" b="90375"/>
          <a:stretch/>
        </p:blipFill>
        <p:spPr>
          <a:xfrm>
            <a:off x="10899764" y="4364463"/>
            <a:ext cx="968772" cy="37449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1" name="Straight Connector 4">
            <a:extLst>
              <a:ext uri="{FF2B5EF4-FFF2-40B4-BE49-F238E27FC236}">
                <a16:creationId xmlns:a16="http://schemas.microsoft.com/office/drawing/2014/main" id="{DBE3FAEB-141A-465C-A097-9A840B73CAD3}"/>
              </a:ext>
            </a:extLst>
          </p:cNvPr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1146494"/>
            <a:ext cx="9144000" cy="9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798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CAFB578B-630F-4F0F-B2CF-98A4BF04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1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3E81A2-44DB-429D-BB7C-86EFF27520E0}"/>
              </a:ext>
            </a:extLst>
          </p:cNvPr>
          <p:cNvSpPr txBox="1"/>
          <p:nvPr/>
        </p:nvSpPr>
        <p:spPr>
          <a:xfrm>
            <a:off x="116701" y="5336689"/>
            <a:ext cx="96195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Mean depth of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53A65-373F-4723-B469-C886A2D3D848}"/>
              </a:ext>
            </a:extLst>
          </p:cNvPr>
          <p:cNvSpPr txBox="1"/>
          <p:nvPr/>
        </p:nvSpPr>
        <p:spPr>
          <a:xfrm>
            <a:off x="6707688" y="-28385"/>
            <a:ext cx="55076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err="1"/>
              <a:t>Circos</a:t>
            </a:r>
            <a:r>
              <a:rPr lang="en-US" sz="2400" u="sng" dirty="0"/>
              <a:t> 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ring in the circus plot represents the mean depth of coverage from 10 samples sequencing on the same run from the smith dataset Cohort 1 WGS starting with run 23409 on the outside and moving inward.</a:t>
            </a:r>
          </a:p>
          <a:p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7AA917A-312F-4AC4-B224-1D12D304EF2A}"/>
              </a:ext>
            </a:extLst>
          </p:cNvPr>
          <p:cNvGraphicFramePr>
            <a:graphicFrameLocks noGrp="1"/>
          </p:cNvGraphicFramePr>
          <p:nvPr/>
        </p:nvGraphicFramePr>
        <p:xfrm>
          <a:off x="6895578" y="2370772"/>
          <a:ext cx="5174505" cy="2116455"/>
        </p:xfrm>
        <a:graphic>
          <a:graphicData uri="http://schemas.openxmlformats.org/drawingml/2006/table">
            <a:tbl>
              <a:tblPr/>
              <a:tblGrid>
                <a:gridCol w="574945">
                  <a:extLst>
                    <a:ext uri="{9D8B030D-6E8A-4147-A177-3AD203B41FA5}">
                      <a16:colId xmlns:a16="http://schemas.microsoft.com/office/drawing/2014/main" val="4016393162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946309329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3571142526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4139069495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1223261920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2303329808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105068925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525067611"/>
                    </a:ext>
                  </a:extLst>
                </a:gridCol>
                <a:gridCol w="574945">
                  <a:extLst>
                    <a:ext uri="{9D8B030D-6E8A-4147-A177-3AD203B41FA5}">
                      <a16:colId xmlns:a16="http://schemas.microsoft.com/office/drawing/2014/main" val="415661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55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959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0792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201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816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286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460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1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9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6041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B8F369B-034C-465B-9492-C97B2F873F5B}"/>
              </a:ext>
            </a:extLst>
          </p:cNvPr>
          <p:cNvSpPr txBox="1"/>
          <p:nvPr/>
        </p:nvSpPr>
        <p:spPr>
          <a:xfrm>
            <a:off x="7374939" y="1731522"/>
            <a:ext cx="443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Depth of Coverage Statistics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CE40C6-5716-48B9-BB2D-CE8FE9F9AF32}"/>
              </a:ext>
            </a:extLst>
          </p:cNvPr>
          <p:cNvSpPr txBox="1"/>
          <p:nvPr/>
        </p:nvSpPr>
        <p:spPr>
          <a:xfrm>
            <a:off x="7427130" y="4749019"/>
            <a:ext cx="396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Coverage statistics obtained from </a:t>
            </a:r>
            <a:r>
              <a:rPr lang="en-US" sz="1200" dirty="0" err="1"/>
              <a:t>Samtools</a:t>
            </a:r>
            <a:r>
              <a:rPr lang="en-US" sz="1200" dirty="0"/>
              <a:t> coverage reports</a:t>
            </a:r>
          </a:p>
        </p:txBody>
      </p:sp>
    </p:spTree>
    <p:extLst>
      <p:ext uri="{BB962C8B-B14F-4D97-AF65-F5344CB8AC3E}">
        <p14:creationId xmlns:p14="http://schemas.microsoft.com/office/powerpoint/2010/main" val="39194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6741DE-0796-4DC0-B9A3-F3595AEB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48" y="3356604"/>
            <a:ext cx="4840527" cy="3501396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DE37F3D2-2FDD-4B26-AAF1-A9ACD948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r="2459" b="2765"/>
          <a:stretch/>
        </p:blipFill>
        <p:spPr>
          <a:xfrm>
            <a:off x="6463430" y="1030937"/>
            <a:ext cx="5571254" cy="571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2DB2C-F479-4F44-91B1-3758A602F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r="5991" b="5161"/>
          <a:stretch/>
        </p:blipFill>
        <p:spPr>
          <a:xfrm>
            <a:off x="157316" y="811991"/>
            <a:ext cx="5504448" cy="59309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053A65-373F-4723-B469-C886A2D3D848}"/>
              </a:ext>
            </a:extLst>
          </p:cNvPr>
          <p:cNvSpPr txBox="1"/>
          <p:nvPr/>
        </p:nvSpPr>
        <p:spPr>
          <a:xfrm>
            <a:off x="-15732" y="0"/>
            <a:ext cx="5142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Cohort1 Genomic Density plot </a:t>
            </a:r>
            <a:endParaRPr lang="en-US" dirty="0"/>
          </a:p>
          <a:p>
            <a:pPr algn="ctr"/>
            <a:r>
              <a:rPr lang="en-US" sz="1200" b="1" dirty="0"/>
              <a:t>Issue:  </a:t>
            </a:r>
            <a:r>
              <a:rPr lang="en-US" sz="1200" dirty="0"/>
              <a:t>automatically calculates how much a genomic window is covered by regions in bed. It is also a high-level function and creates a new track.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4D387-044F-4F76-8449-8780EC104781}"/>
              </a:ext>
            </a:extLst>
          </p:cNvPr>
          <p:cNvSpPr txBox="1"/>
          <p:nvPr/>
        </p:nvSpPr>
        <p:spPr>
          <a:xfrm>
            <a:off x="6628910" y="57477"/>
            <a:ext cx="5226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Cohort1 Genomic Rainfall Plot</a:t>
            </a:r>
            <a:endParaRPr lang="en-US" dirty="0"/>
          </a:p>
          <a:p>
            <a:pPr algn="just"/>
            <a:r>
              <a:rPr lang="en-US" sz="1200" b="1" dirty="0"/>
              <a:t>Issue: </a:t>
            </a:r>
            <a:r>
              <a:rPr lang="en-US" sz="1200" b="0" i="0" dirty="0">
                <a:solidFill>
                  <a:srgbClr val="333333"/>
                </a:solidFill>
                <a:effectLst/>
              </a:rPr>
              <a:t>The x-axis corresponds to the genomic coordinate, and the y-axis corresponds to the minimal distance (log10 transformed) of the region to its two </a:t>
            </a:r>
            <a:r>
              <a:rPr lang="en-US" sz="1200" b="0" i="0" dirty="0" err="1">
                <a:solidFill>
                  <a:srgbClr val="333333"/>
                </a:solidFill>
                <a:effectLst/>
              </a:rPr>
              <a:t>neighbouring</a:t>
            </a:r>
            <a:r>
              <a:rPr lang="en-US" sz="1200" b="0" i="0" dirty="0">
                <a:solidFill>
                  <a:srgbClr val="333333"/>
                </a:solidFill>
                <a:effectLst/>
              </a:rPr>
              <a:t> regions. A cluster of regions will appear as a “rainfall” in the plot</a:t>
            </a:r>
            <a:endParaRPr lang="en-US" sz="12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8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5D86A0-3CA7-40D1-9036-B19B5E0D3E7D}"/>
              </a:ext>
            </a:extLst>
          </p:cNvPr>
          <p:cNvSpPr txBox="1"/>
          <p:nvPr/>
        </p:nvSpPr>
        <p:spPr>
          <a:xfrm>
            <a:off x="7230793" y="2274838"/>
            <a:ext cx="45720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ggscatter</a:t>
            </a:r>
            <a:r>
              <a:rPr lang="en-US" dirty="0"/>
              <a:t>(data = </a:t>
            </a:r>
            <a:r>
              <a:rPr lang="en-US" dirty="0" err="1"/>
              <a:t>samcov</a:t>
            </a:r>
            <a:r>
              <a:rPr lang="en-US" dirty="0"/>
              <a:t>,          x = "</a:t>
            </a:r>
            <a:r>
              <a:rPr lang="en-US" dirty="0" err="1"/>
              <a:t>meandepth</a:t>
            </a:r>
            <a:r>
              <a:rPr lang="en-US" dirty="0"/>
              <a:t>",          y = "</a:t>
            </a:r>
            <a:r>
              <a:rPr lang="en-US" dirty="0" err="1"/>
              <a:t>chr</a:t>
            </a:r>
            <a:r>
              <a:rPr lang="en-US" dirty="0"/>
              <a:t>",          color = "run",          size = 1,          rug = T,          conf.int = T,          ellipse = T,          </a:t>
            </a:r>
            <a:r>
              <a:rPr lang="en-US" dirty="0" err="1"/>
              <a:t>ellipse.type</a:t>
            </a:r>
            <a:r>
              <a:rPr lang="en-US" dirty="0"/>
              <a:t> = "norm",          </a:t>
            </a:r>
            <a:r>
              <a:rPr lang="en-US" dirty="0" err="1"/>
              <a:t>ellipse.alpha</a:t>
            </a:r>
            <a:r>
              <a:rPr lang="en-US" dirty="0"/>
              <a:t> = 0.05,          </a:t>
            </a:r>
            <a:r>
              <a:rPr lang="en-US" dirty="0" err="1"/>
              <a:t>ellipse.border.remove</a:t>
            </a:r>
            <a:r>
              <a:rPr lang="en-US" dirty="0"/>
              <a:t> = T,          </a:t>
            </a:r>
            <a:r>
              <a:rPr lang="en-US" dirty="0" err="1"/>
              <a:t>mean.point</a:t>
            </a:r>
            <a:r>
              <a:rPr lang="en-US" dirty="0"/>
              <a:t> = F,          </a:t>
            </a:r>
            <a:r>
              <a:rPr lang="en-US" dirty="0" err="1"/>
              <a:t>star.plot</a:t>
            </a:r>
            <a:r>
              <a:rPr lang="en-US" dirty="0"/>
              <a:t> = T,          </a:t>
            </a:r>
            <a:r>
              <a:rPr lang="en-US" dirty="0" err="1"/>
              <a:t>star.plot.lwd</a:t>
            </a:r>
            <a:r>
              <a:rPr lang="en-US" dirty="0"/>
              <a:t> = 0.05)+  </a:t>
            </a:r>
            <a:r>
              <a:rPr lang="en-US" dirty="0" err="1"/>
              <a:t>scale_color_npg</a:t>
            </a:r>
            <a:r>
              <a:rPr lang="en-US" dirty="0"/>
              <a:t>() </a:t>
            </a:r>
          </a:p>
        </p:txBody>
      </p:sp>
      <p:pic>
        <p:nvPicPr>
          <p:cNvPr id="3" name="Picture 2" descr="Chart, diagram, radar chart&#10;&#10;Description automatically generated">
            <a:extLst>
              <a:ext uri="{FF2B5EF4-FFF2-40B4-BE49-F238E27FC236}">
                <a16:creationId xmlns:a16="http://schemas.microsoft.com/office/drawing/2014/main" id="{06025B18-979C-4C72-BB15-5AACBBEDB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8"/>
          <a:stretch/>
        </p:blipFill>
        <p:spPr>
          <a:xfrm>
            <a:off x="6093655" y="1423673"/>
            <a:ext cx="6096000" cy="4010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81998E-2415-46FA-B0D9-AF5F01F83701}"/>
              </a:ext>
            </a:extLst>
          </p:cNvPr>
          <p:cNvSpPr txBox="1"/>
          <p:nvPr/>
        </p:nvSpPr>
        <p:spPr>
          <a:xfrm>
            <a:off x="764344" y="2413337"/>
            <a:ext cx="44207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samcov,aes</a:t>
            </a:r>
            <a:r>
              <a:rPr lang="en-US" dirty="0"/>
              <a:t>(x = </a:t>
            </a:r>
            <a:r>
              <a:rPr lang="en-US" dirty="0" err="1"/>
              <a:t>chr,y</a:t>
            </a:r>
            <a:r>
              <a:rPr lang="en-US" dirty="0"/>
              <a:t> = </a:t>
            </a:r>
            <a:r>
              <a:rPr lang="en-US" dirty="0" err="1"/>
              <a:t>meandepth,color</a:t>
            </a:r>
            <a:r>
              <a:rPr lang="en-US" dirty="0"/>
              <a:t>=</a:t>
            </a:r>
            <a:r>
              <a:rPr lang="en-US" dirty="0" err="1"/>
              <a:t>run,fill</a:t>
            </a:r>
            <a:r>
              <a:rPr lang="en-US" dirty="0"/>
              <a:t>=run, size=numreads2))+  </a:t>
            </a:r>
            <a:r>
              <a:rPr lang="en-US" dirty="0" err="1"/>
              <a:t>geom_smooth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chr,y</a:t>
            </a:r>
            <a:r>
              <a:rPr lang="en-US" dirty="0"/>
              <a:t> = </a:t>
            </a:r>
            <a:r>
              <a:rPr lang="en-US" dirty="0" err="1"/>
              <a:t>meandepth</a:t>
            </a:r>
            <a:r>
              <a:rPr lang="en-US" dirty="0"/>
              <a:t>),method = "</a:t>
            </a:r>
            <a:r>
              <a:rPr lang="en-US" dirty="0" err="1"/>
              <a:t>loess",alpha</a:t>
            </a:r>
            <a:r>
              <a:rPr lang="en-US" dirty="0"/>
              <a:t>=0.05,se = T,)+  </a:t>
            </a:r>
            <a:r>
              <a:rPr lang="en-US" dirty="0" err="1"/>
              <a:t>scale_color_npg</a:t>
            </a:r>
            <a:r>
              <a:rPr lang="en-US" dirty="0"/>
              <a:t>()+  </a:t>
            </a:r>
            <a:r>
              <a:rPr lang="en-US" dirty="0" err="1"/>
              <a:t>scale_fill_npg</a:t>
            </a:r>
            <a:r>
              <a:rPr lang="en-US" dirty="0"/>
              <a:t>()+  </a:t>
            </a: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C0A5563-AADE-4F9C-9E96-09CA585B0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5" y="114299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EF59C5-B905-4F52-AC14-A13E18F9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250"/>
            <a:ext cx="6372665" cy="477949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0AE5F9-4AC1-4937-A864-859410320856}"/>
              </a:ext>
            </a:extLst>
          </p:cNvPr>
          <p:cNvGraphicFramePr>
            <a:graphicFrameLocks noGrp="1"/>
          </p:cNvGraphicFramePr>
          <p:nvPr/>
        </p:nvGraphicFramePr>
        <p:xfrm>
          <a:off x="6372665" y="2370772"/>
          <a:ext cx="5697414" cy="2451735"/>
        </p:xfrm>
        <a:graphic>
          <a:graphicData uri="http://schemas.openxmlformats.org/drawingml/2006/table">
            <a:tbl>
              <a:tblPr/>
              <a:tblGrid>
                <a:gridCol w="633046">
                  <a:extLst>
                    <a:ext uri="{9D8B030D-6E8A-4147-A177-3AD203B41FA5}">
                      <a16:colId xmlns:a16="http://schemas.microsoft.com/office/drawing/2014/main" val="4016393162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946309329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3571142526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4139069495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223261920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2303329808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105068925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525067611"/>
                    </a:ext>
                  </a:extLst>
                </a:gridCol>
                <a:gridCol w="633046">
                  <a:extLst>
                    <a:ext uri="{9D8B030D-6E8A-4147-A177-3AD203B41FA5}">
                      <a16:colId xmlns:a16="http://schemas.microsoft.com/office/drawing/2014/main" val="415661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551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959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0792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201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816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286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460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40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1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9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604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A8E0E9-159C-4F34-881D-6388E6D02461}"/>
              </a:ext>
            </a:extLst>
          </p:cNvPr>
          <p:cNvSpPr txBox="1"/>
          <p:nvPr/>
        </p:nvSpPr>
        <p:spPr>
          <a:xfrm>
            <a:off x="7174523" y="1374530"/>
            <a:ext cx="443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Mean Depth of Coverage Statistics</a:t>
            </a:r>
          </a:p>
        </p:txBody>
      </p:sp>
    </p:spTree>
    <p:extLst>
      <p:ext uri="{BB962C8B-B14F-4D97-AF65-F5344CB8AC3E}">
        <p14:creationId xmlns:p14="http://schemas.microsoft.com/office/powerpoint/2010/main" val="13726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7370B8EC-55D5-47F4-8169-CDA8C9C8950B}"/>
              </a:ext>
            </a:extLst>
          </p:cNvPr>
          <p:cNvGrpSpPr/>
          <p:nvPr/>
        </p:nvGrpSpPr>
        <p:grpSpPr>
          <a:xfrm>
            <a:off x="2290870" y="69686"/>
            <a:ext cx="4008103" cy="2947943"/>
            <a:chOff x="2309532" y="3036817"/>
            <a:chExt cx="4008103" cy="29479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746D1E-5194-4147-9B25-C2127E75F9AB}"/>
                </a:ext>
              </a:extLst>
            </p:cNvPr>
            <p:cNvSpPr txBox="1"/>
            <p:nvPr/>
          </p:nvSpPr>
          <p:spPr>
            <a:xfrm>
              <a:off x="2309532" y="4295345"/>
              <a:ext cx="32570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/>
                <a:t>B)</a:t>
              </a:r>
              <a:endParaRPr lang="en-US" sz="2800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A54B40D-F613-40C4-92C5-2AEA1B53D98C}"/>
                </a:ext>
              </a:extLst>
            </p:cNvPr>
            <p:cNvGrpSpPr/>
            <p:nvPr/>
          </p:nvGrpSpPr>
          <p:grpSpPr>
            <a:xfrm>
              <a:off x="2576883" y="3036817"/>
              <a:ext cx="3740752" cy="2947943"/>
              <a:chOff x="3126220" y="-4330"/>
              <a:chExt cx="5038981" cy="3971029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C22F21D-CE79-4F56-8D2A-9233A82791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" t="5180" r="16953" b="3187"/>
              <a:stretch/>
            </p:blipFill>
            <p:spPr>
              <a:xfrm>
                <a:off x="4114800" y="-4330"/>
                <a:ext cx="4050401" cy="3971029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5B95818-D99B-4FD2-BE76-CFEA9FF578D0}"/>
                  </a:ext>
                </a:extLst>
              </p:cNvPr>
              <p:cNvGrpSpPr/>
              <p:nvPr/>
            </p:nvGrpSpPr>
            <p:grpSpPr>
              <a:xfrm>
                <a:off x="3126220" y="769959"/>
                <a:ext cx="1123075" cy="1770612"/>
                <a:chOff x="2962708" y="1199972"/>
                <a:chExt cx="1123075" cy="1770612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47F335EA-DA94-4C66-808A-0E94F61EA8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182" t="37775" r="6077" b="47463"/>
                <a:stretch/>
              </p:blipFill>
              <p:spPr>
                <a:xfrm>
                  <a:off x="3196075" y="1613589"/>
                  <a:ext cx="656341" cy="1356995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B01183A-B425-429B-AC1C-113BE3512915}"/>
                    </a:ext>
                  </a:extLst>
                </p:cNvPr>
                <p:cNvSpPr txBox="1"/>
                <p:nvPr/>
              </p:nvSpPr>
              <p:spPr>
                <a:xfrm>
                  <a:off x="2962708" y="1199972"/>
                  <a:ext cx="1123075" cy="4975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/>
                    <a:t>Relative abundance</a:t>
                  </a: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8760A0-CEB3-4808-A417-08D8AB3FDF38}"/>
              </a:ext>
            </a:extLst>
          </p:cNvPr>
          <p:cNvGrpSpPr/>
          <p:nvPr/>
        </p:nvGrpSpPr>
        <p:grpSpPr>
          <a:xfrm>
            <a:off x="234901" y="57914"/>
            <a:ext cx="3160848" cy="5666948"/>
            <a:chOff x="288251" y="102551"/>
            <a:chExt cx="4257821" cy="7633666"/>
          </a:xfrm>
        </p:grpSpPr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1FAD3B90-EDCA-4FEC-A416-A2DB86324491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62" t="30740" r="-530" b="31283"/>
            <a:stretch/>
          </p:blipFill>
          <p:spPr>
            <a:xfrm>
              <a:off x="2958810" y="2824555"/>
              <a:ext cx="1587262" cy="1888432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2094E2-DF7B-4854-B214-FCC472383347}"/>
                </a:ext>
              </a:extLst>
            </p:cNvPr>
            <p:cNvGrpSpPr/>
            <p:nvPr/>
          </p:nvGrpSpPr>
          <p:grpSpPr>
            <a:xfrm>
              <a:off x="288251" y="102551"/>
              <a:ext cx="2672357" cy="7633666"/>
              <a:chOff x="288251" y="102551"/>
              <a:chExt cx="2672357" cy="7633666"/>
            </a:xfrm>
          </p:grpSpPr>
          <p:pic>
            <p:nvPicPr>
              <p:cNvPr id="56" name="Picture 5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F01C9F5-A759-4990-BBDC-F5F93D89060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1" t="4602" r="38164" b="3056"/>
              <a:stretch/>
            </p:blipFill>
            <p:spPr>
              <a:xfrm>
                <a:off x="288251" y="102551"/>
                <a:ext cx="2672357" cy="7217946"/>
              </a:xfrm>
              <a:prstGeom prst="rect">
                <a:avLst/>
              </a:prstGeom>
            </p:spPr>
          </p:pic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FA39FC8-1145-451D-9105-FB561CE8C8AE}"/>
                  </a:ext>
                </a:extLst>
              </p:cNvPr>
              <p:cNvGrpSpPr/>
              <p:nvPr/>
            </p:nvGrpSpPr>
            <p:grpSpPr>
              <a:xfrm>
                <a:off x="807209" y="6847999"/>
                <a:ext cx="2053060" cy="888218"/>
                <a:chOff x="807209" y="6847999"/>
                <a:chExt cx="2053060" cy="888218"/>
              </a:xfrm>
            </p:grpSpPr>
            <p:sp>
              <p:nvSpPr>
                <p:cNvPr id="58" name="Text Placeholder 3">
                  <a:extLst>
                    <a:ext uri="{FF2B5EF4-FFF2-40B4-BE49-F238E27FC236}">
                      <a16:creationId xmlns:a16="http://schemas.microsoft.com/office/drawing/2014/main" id="{E6FA2995-58F8-44DC-A9A1-8EC8960F81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1095309" y="7148544"/>
                  <a:ext cx="888217" cy="287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/>
                <a:lstStyle>
                  <a:lvl1pPr marL="68580" indent="-68580" algn="l" defTabSz="27432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buFont typeface="Arial" panose="020B0604020202020204" pitchFamily="34" charset="0"/>
                    <a:buChar char="•"/>
                    <a:defRPr sz="8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57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7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3429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4800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61722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75438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8915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0287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1658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500" dirty="0"/>
                    <a:t>Week 1</a:t>
                  </a:r>
                </a:p>
              </p:txBody>
            </p:sp>
            <p:sp>
              <p:nvSpPr>
                <p:cNvPr id="59" name="Text Placeholder 3">
                  <a:extLst>
                    <a:ext uri="{FF2B5EF4-FFF2-40B4-BE49-F238E27FC236}">
                      <a16:creationId xmlns:a16="http://schemas.microsoft.com/office/drawing/2014/main" id="{DAF529BD-2328-43AE-9F0F-005EC89E36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506665" y="7148543"/>
                  <a:ext cx="888217" cy="2871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/>
                <a:lstStyle>
                  <a:lvl1pPr marL="68580" indent="-68580" algn="l" defTabSz="27432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buFont typeface="Arial" panose="020B0604020202020204" pitchFamily="34" charset="0"/>
                    <a:buChar char="•"/>
                    <a:defRPr sz="8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57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7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3429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4800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61722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75438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8915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0287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1658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500" dirty="0"/>
                    <a:t>Week 0</a:t>
                  </a:r>
                </a:p>
              </p:txBody>
            </p:sp>
            <p:sp>
              <p:nvSpPr>
                <p:cNvPr id="60" name="Text Placeholder 3">
                  <a:extLst>
                    <a:ext uri="{FF2B5EF4-FFF2-40B4-BE49-F238E27FC236}">
                      <a16:creationId xmlns:a16="http://schemas.microsoft.com/office/drawing/2014/main" id="{662371D8-4742-451F-8121-F149452082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1683952" y="7148543"/>
                  <a:ext cx="888217" cy="2871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/>
                <a:lstStyle>
                  <a:lvl1pPr marL="68580" indent="-68580" algn="l" defTabSz="27432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buFont typeface="Arial" panose="020B0604020202020204" pitchFamily="34" charset="0"/>
                    <a:buChar char="•"/>
                    <a:defRPr sz="8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57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7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3429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4800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61722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75438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8915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0287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1658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500" dirty="0"/>
                    <a:t>Week 2</a:t>
                  </a:r>
                </a:p>
              </p:txBody>
            </p:sp>
            <p:sp>
              <p:nvSpPr>
                <p:cNvPr id="61" name="Text Placeholder 3">
                  <a:extLst>
                    <a:ext uri="{FF2B5EF4-FFF2-40B4-BE49-F238E27FC236}">
                      <a16:creationId xmlns:a16="http://schemas.microsoft.com/office/drawing/2014/main" id="{53D56891-488D-4BD8-BC47-390EFAA700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2272595" y="7148543"/>
                  <a:ext cx="888217" cy="2871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/>
                <a:lstStyle>
                  <a:lvl1pPr marL="68580" indent="-68580" algn="l" defTabSz="274320" rtl="0" eaLnBrk="1" latinLnBrk="0" hangingPunct="1">
                    <a:lnSpc>
                      <a:spcPct val="90000"/>
                    </a:lnSpc>
                    <a:spcBef>
                      <a:spcPts val="300"/>
                    </a:spcBef>
                    <a:buFont typeface="Arial" panose="020B0604020202020204" pitchFamily="34" charset="0"/>
                    <a:buChar char="•"/>
                    <a:defRPr sz="8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57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7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3429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4800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61722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75438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89154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02870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165860" indent="-68580" algn="l" defTabSz="274320" rtl="0" eaLnBrk="1" latinLnBrk="0" hangingPunct="1">
                    <a:lnSpc>
                      <a:spcPct val="90000"/>
                    </a:lnSpc>
                    <a:spcBef>
                      <a:spcPts val="150"/>
                    </a:spcBef>
                    <a:buFont typeface="Arial" panose="020B0604020202020204" pitchFamily="34" charset="0"/>
                    <a:buChar char="•"/>
                    <a:defRPr sz="54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500" dirty="0"/>
                    <a:t>Week 3</a:t>
                  </a:r>
                </a:p>
              </p:txBody>
            </p:sp>
          </p:grp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7271B09-1957-405D-B1EE-B941A20E0091}"/>
              </a:ext>
            </a:extLst>
          </p:cNvPr>
          <p:cNvSpPr txBox="1"/>
          <p:nvPr/>
        </p:nvSpPr>
        <p:spPr>
          <a:xfrm>
            <a:off x="81176" y="2675945"/>
            <a:ext cx="33132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 b="1" dirty="0"/>
              <a:t>A)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D890F-7309-424A-8EDE-7D7B096C8AC9}"/>
              </a:ext>
            </a:extLst>
          </p:cNvPr>
          <p:cNvGrpSpPr/>
          <p:nvPr/>
        </p:nvGrpSpPr>
        <p:grpSpPr>
          <a:xfrm>
            <a:off x="6006345" y="57914"/>
            <a:ext cx="6107401" cy="3025470"/>
            <a:chOff x="27254" y="1189260"/>
            <a:chExt cx="2715946" cy="1345419"/>
          </a:xfrm>
        </p:grpSpPr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E300EA30-6C92-4D6E-AAB3-D8B00D404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0" t="4016" r="27136"/>
            <a:stretch/>
          </p:blipFill>
          <p:spPr>
            <a:xfrm>
              <a:off x="27402" y="1217979"/>
              <a:ext cx="1362683" cy="1316700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28224B8E-37B1-4355-81A6-01D8E4B26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4" t="62502" r="6055"/>
            <a:stretch/>
          </p:blipFill>
          <p:spPr>
            <a:xfrm>
              <a:off x="91655" y="1198069"/>
              <a:ext cx="267596" cy="373480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FEE826DE-0A53-4270-9A95-9663C14C1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7" t="3266" r="27249"/>
            <a:stretch/>
          </p:blipFill>
          <p:spPr>
            <a:xfrm>
              <a:off x="1343273" y="1207690"/>
              <a:ext cx="1399927" cy="1326989"/>
            </a:xfrm>
            <a:prstGeom prst="rect">
              <a:avLst/>
            </a:prstGeom>
          </p:spPr>
        </p:pic>
        <p:pic>
          <p:nvPicPr>
            <p:cNvPr id="13" name="Picture 12" descr="A close up of a map&#10;&#10;Description automatically generated">
              <a:extLst>
                <a:ext uri="{FF2B5EF4-FFF2-40B4-BE49-F238E27FC236}">
                  <a16:creationId xmlns:a16="http://schemas.microsoft.com/office/drawing/2014/main" id="{3C127557-85F6-4A22-9653-BCAB4E5BC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73" t="62860" r="3674"/>
            <a:stretch/>
          </p:blipFill>
          <p:spPr>
            <a:xfrm>
              <a:off x="2323377" y="1970282"/>
              <a:ext cx="382579" cy="381151"/>
            </a:xfrm>
            <a:prstGeom prst="rect">
              <a:avLst/>
            </a:prstGeom>
          </p:spPr>
        </p:pic>
        <p:pic>
          <p:nvPicPr>
            <p:cNvPr id="14" name="Picture 13" descr="A close up of a map&#10;&#10;Description automatically generated">
              <a:extLst>
                <a:ext uri="{FF2B5EF4-FFF2-40B4-BE49-F238E27FC236}">
                  <a16:creationId xmlns:a16="http://schemas.microsoft.com/office/drawing/2014/main" id="{8C855CED-31FB-483C-B8BD-5229C8A7E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73" t="62860" r="24966"/>
            <a:stretch/>
          </p:blipFill>
          <p:spPr>
            <a:xfrm>
              <a:off x="27254" y="1189260"/>
              <a:ext cx="54810" cy="38782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BB59435-C0BC-4EF2-9BA9-C0CA03490B41}"/>
              </a:ext>
            </a:extLst>
          </p:cNvPr>
          <p:cNvSpPr txBox="1"/>
          <p:nvPr/>
        </p:nvSpPr>
        <p:spPr>
          <a:xfrm>
            <a:off x="5965806" y="1106064"/>
            <a:ext cx="375013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 b="1" dirty="0"/>
              <a:t>D)</a:t>
            </a:r>
            <a:endParaRPr lang="en-US" sz="28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2CAC2E-EEB1-4E20-A146-869363681D21}"/>
              </a:ext>
            </a:extLst>
          </p:cNvPr>
          <p:cNvGrpSpPr/>
          <p:nvPr/>
        </p:nvGrpSpPr>
        <p:grpSpPr>
          <a:xfrm>
            <a:off x="2542800" y="3118354"/>
            <a:ext cx="3342407" cy="2695145"/>
            <a:chOff x="2412170" y="57914"/>
            <a:chExt cx="3342407" cy="269514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25027C-346C-4FF3-8CA3-F3EEE4139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27" t="7325"/>
            <a:stretch/>
          </p:blipFill>
          <p:spPr bwMode="auto">
            <a:xfrm>
              <a:off x="3092784" y="57914"/>
              <a:ext cx="2661793" cy="2695145"/>
            </a:xfrm>
            <a:prstGeom prst="rect">
              <a:avLst/>
            </a:prstGeom>
            <a:no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046EAA-54D6-4D21-A130-83D7CCB960A2}"/>
                </a:ext>
              </a:extLst>
            </p:cNvPr>
            <p:cNvSpPr txBox="1"/>
            <p:nvPr/>
          </p:nvSpPr>
          <p:spPr>
            <a:xfrm>
              <a:off x="2412170" y="1106064"/>
              <a:ext cx="341112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/>
                <a:t>C)</a:t>
              </a:r>
              <a:endParaRPr lang="en-US" sz="2800" dirty="0"/>
            </a:p>
          </p:txBody>
        </p:sp>
      </p:grp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1BCB364-5484-496F-86EE-656E8C37B736}"/>
              </a:ext>
            </a:extLst>
          </p:cNvPr>
          <p:cNvSpPr txBox="1">
            <a:spLocks/>
          </p:cNvSpPr>
          <p:nvPr/>
        </p:nvSpPr>
        <p:spPr>
          <a:xfrm>
            <a:off x="1" y="5828014"/>
            <a:ext cx="12136398" cy="969002"/>
          </a:xfrm>
          <a:prstGeom prst="rect">
            <a:avLst/>
          </a:prstGeom>
        </p:spPr>
        <p:txBody>
          <a:bodyPr wrap="square" lIns="0" tIns="0" rIns="0" bIns="0"/>
          <a:lstStyle>
            <a:lvl1pPr marL="68580" indent="-68580" algn="l" defTabSz="27432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574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" indent="-68580" algn="l" defTabSz="274320" rtl="0" eaLnBrk="1" latinLnBrk="0" hangingPunct="1">
              <a:lnSpc>
                <a:spcPct val="90000"/>
              </a:lnSpc>
              <a:spcBef>
                <a:spcPts val="150"/>
              </a:spcBef>
              <a:buFont typeface="Arial" panose="020B0604020202020204" pitchFamily="34" charset="0"/>
              <a:buChar char="•"/>
              <a:defRPr sz="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dirty="0"/>
              <a:t>Figure 1</a:t>
            </a:r>
            <a:r>
              <a:rPr lang="en-US" sz="1600" dirty="0"/>
              <a:t>. </a:t>
            </a:r>
            <a:r>
              <a:rPr lang="en-US" sz="1600" b="1" dirty="0"/>
              <a:t>A) </a:t>
            </a:r>
            <a:r>
              <a:rPr lang="en-US" sz="1600" dirty="0"/>
              <a:t>Stacked and </a:t>
            </a:r>
            <a:r>
              <a:rPr lang="en-US" sz="1600" b="1" dirty="0"/>
              <a:t>B) </a:t>
            </a:r>
            <a:r>
              <a:rPr lang="en-US" sz="1600" dirty="0"/>
              <a:t>bubble</a:t>
            </a:r>
            <a:r>
              <a:rPr lang="en-US" sz="1600" b="1" dirty="0"/>
              <a:t> </a:t>
            </a:r>
            <a:r>
              <a:rPr lang="en-US" sz="1600" dirty="0"/>
              <a:t>bar charts of top vaginal species averaged by week (min. prevalence &amp; detection = 5%). </a:t>
            </a:r>
            <a:r>
              <a:rPr lang="en-US" sz="1600" b="1" dirty="0"/>
              <a:t>C) </a:t>
            </a:r>
            <a:r>
              <a:rPr lang="en-US" sz="1600" dirty="0"/>
              <a:t>Alpha diversity boxplot comparisons of richness(top) and Shannon diversity indices (bottom) per DMM cluster in vaginal introitus (left) and posterior fornix (right) samples.</a:t>
            </a:r>
            <a:r>
              <a:rPr lang="en-US" sz="1600" b="1" dirty="0"/>
              <a:t> D</a:t>
            </a:r>
            <a:r>
              <a:rPr lang="en-US" sz="1600" b="1" dirty="0">
                <a:ea typeface="Times New Roman" panose="02020603050405020304" pitchFamily="18" charset="0"/>
              </a:rPr>
              <a:t>) </a:t>
            </a:r>
            <a:r>
              <a:rPr lang="en-US" sz="1600" dirty="0"/>
              <a:t>Heat tree taxonomic comparisons of taxa with &gt; 0.1% ∆ day</a:t>
            </a:r>
            <a:r>
              <a:rPr lang="en-US" sz="1600" baseline="30000" dirty="0"/>
              <a:t>-1</a:t>
            </a:r>
            <a:r>
              <a:rPr lang="en-US" sz="1600" dirty="0"/>
              <a:t> post-operative fistula repair in vaginal introitus (left) &amp; posterior fornix (right).</a:t>
            </a:r>
            <a:r>
              <a:rPr lang="en-US" sz="1600" b="1" dirty="0"/>
              <a:t> E) </a:t>
            </a:r>
            <a:r>
              <a:rPr lang="en-US" sz="1600" dirty="0">
                <a:ea typeface="Times New Roman" panose="02020603050405020304" pitchFamily="18" charset="0"/>
              </a:rPr>
              <a:t>DMM cluster transition model showing vaginal introitus (left) &amp; posterior fornix (right) microbiome progressions from Day 1-21 post-op. </a:t>
            </a:r>
            <a:endParaRPr lang="en-US" sz="16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5FB8A3-E254-484E-920B-DA1A377E2EEE}"/>
              </a:ext>
            </a:extLst>
          </p:cNvPr>
          <p:cNvGrpSpPr/>
          <p:nvPr/>
        </p:nvGrpSpPr>
        <p:grpSpPr>
          <a:xfrm>
            <a:off x="6371253" y="3288208"/>
            <a:ext cx="5753315" cy="2445161"/>
            <a:chOff x="6371253" y="3288208"/>
            <a:chExt cx="5753315" cy="24451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1A5E45-837C-4A6C-89E0-7CA08E2FC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11"/>
            <a:stretch/>
          </p:blipFill>
          <p:spPr bwMode="auto">
            <a:xfrm>
              <a:off x="6669690" y="3288208"/>
              <a:ext cx="5454878" cy="244516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C3CB0A-0622-4803-9FB7-4FA66626A5E9}"/>
                </a:ext>
              </a:extLst>
            </p:cNvPr>
            <p:cNvSpPr txBox="1"/>
            <p:nvPr/>
          </p:nvSpPr>
          <p:spPr>
            <a:xfrm>
              <a:off x="6371253" y="4295345"/>
              <a:ext cx="468763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sz="2800" b="1" dirty="0"/>
                <a:t>E)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60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C08DB4-C237-4082-9F34-A704D1A89B11}"/>
              </a:ext>
            </a:extLst>
          </p:cNvPr>
          <p:cNvGrpSpPr/>
          <p:nvPr/>
        </p:nvGrpSpPr>
        <p:grpSpPr>
          <a:xfrm>
            <a:off x="609600" y="0"/>
            <a:ext cx="10972800" cy="6884710"/>
            <a:chOff x="1" y="0"/>
            <a:chExt cx="10972800" cy="68847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8F1D60-0FA3-4B78-985B-A7359C135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191"/>
            <a:stretch/>
          </p:blipFill>
          <p:spPr>
            <a:xfrm>
              <a:off x="1164124" y="0"/>
              <a:ext cx="8644554" cy="581382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46609C-A467-48E8-8986-3F816482CDB5}"/>
                </a:ext>
              </a:extLst>
            </p:cNvPr>
            <p:cNvSpPr txBox="1"/>
            <p:nvPr/>
          </p:nvSpPr>
          <p:spPr>
            <a:xfrm>
              <a:off x="1" y="5715159"/>
              <a:ext cx="109728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1000"/>
                </a:spcAft>
              </a:pPr>
              <a:r>
                <a:rPr lang="en-US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Figure 2. DMM clustering of vaginal shotgun gene sequencing data (n=264). A. </a:t>
              </a:r>
              <a:r>
                <a:rPr lang="en-US" sz="1400" b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Heat map showing Ward clustering of the relative abundance of the most dominant bacterial species per DMM cluster</a:t>
              </a:r>
              <a:r>
                <a:rPr lang="en-US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B</a:t>
              </a:r>
              <a:r>
                <a:rPr lang="en-US" sz="1400" b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 Box plots showing richness and Shannon alpha diversity indices per each DMM cluster (centerline= median, Boxes = 25th and 75th percentiles, whiskers= most distant data point less than 1.5x the box length, with outliers represented </a:t>
              </a:r>
              <a:r>
                <a:rPr lang="en-US" sz="1400" b="0" dirty="0" err="1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byt</a:t>
              </a:r>
              <a:r>
                <a:rPr lang="en-US" sz="1400" b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points outside the whiskers)</a:t>
              </a:r>
              <a:r>
                <a:rPr lang="en-US" sz="14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C. </a:t>
              </a:r>
              <a:r>
                <a:rPr lang="en-US" sz="1400" b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Transition model showing the progression of vaginal samples through each DMM cluster per each time point from Day 1 to 21 post-operative repair. </a:t>
              </a:r>
              <a:endParaRPr lang="en-U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0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47967E1-2F63-4484-82B7-D0075934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 r="29402" b="20136"/>
          <a:stretch/>
        </p:blipFill>
        <p:spPr>
          <a:xfrm>
            <a:off x="-1361" y="1777726"/>
            <a:ext cx="12040171" cy="50255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17B2EDF-BE6C-447A-B7D3-F4CC16CAB7D5}"/>
              </a:ext>
            </a:extLst>
          </p:cNvPr>
          <p:cNvGrpSpPr/>
          <p:nvPr/>
        </p:nvGrpSpPr>
        <p:grpSpPr>
          <a:xfrm>
            <a:off x="1798674" y="503783"/>
            <a:ext cx="8147089" cy="1410952"/>
            <a:chOff x="1798674" y="503783"/>
            <a:chExt cx="8147089" cy="1410952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01F26FC4-1797-4998-A87A-F34337B80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70" t="26364" r="21316" b="53823"/>
            <a:stretch/>
          </p:blipFill>
          <p:spPr>
            <a:xfrm>
              <a:off x="9697090" y="503783"/>
              <a:ext cx="248673" cy="141095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FDB21D-6561-438A-9C4C-D1D3E540DFEE}"/>
                </a:ext>
              </a:extLst>
            </p:cNvPr>
            <p:cNvGrpSpPr/>
            <p:nvPr/>
          </p:nvGrpSpPr>
          <p:grpSpPr>
            <a:xfrm>
              <a:off x="1798674" y="679658"/>
              <a:ext cx="7767571" cy="1055984"/>
              <a:chOff x="1003853" y="5776358"/>
              <a:chExt cx="8562353" cy="105598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A1AD3A5-8C10-47B5-8902-DA3E37AA0AC6}"/>
                  </a:ext>
                </a:extLst>
              </p:cNvPr>
              <p:cNvGrpSpPr/>
              <p:nvPr/>
            </p:nvGrpSpPr>
            <p:grpSpPr>
              <a:xfrm>
                <a:off x="5628300" y="5999193"/>
                <a:ext cx="1593809" cy="613533"/>
                <a:chOff x="9665560" y="698759"/>
                <a:chExt cx="1593809" cy="613533"/>
              </a:xfrm>
            </p:grpSpPr>
            <p:pic>
              <p:nvPicPr>
                <p:cNvPr id="19" name="Picture 18" descr="Chart&#10;&#10;Description automatically generated">
                  <a:extLst>
                    <a:ext uri="{FF2B5EF4-FFF2-40B4-BE49-F238E27FC236}">
                      <a16:creationId xmlns:a16="http://schemas.microsoft.com/office/drawing/2014/main" id="{A9ED17C5-9270-4DDD-BAFD-582CF9AEB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653" t="36982" r="11289" b="55122"/>
                <a:stretch/>
              </p:blipFill>
              <p:spPr>
                <a:xfrm>
                  <a:off x="9665560" y="698759"/>
                  <a:ext cx="1593809" cy="61353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206F5EA-9B62-4D2B-AFE2-A9C97B040D7A}"/>
                    </a:ext>
                  </a:extLst>
                </p:cNvPr>
                <p:cNvSpPr txBox="1"/>
                <p:nvPr/>
              </p:nvSpPr>
              <p:spPr>
                <a:xfrm>
                  <a:off x="9979597" y="1147128"/>
                  <a:ext cx="654828" cy="1231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Uninfected</a:t>
                  </a:r>
                </a:p>
              </p:txBody>
            </p:sp>
          </p:grpSp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CCDAEF07-1EBD-4FA5-B79A-63BFCC8C71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3" t="26364" r="17326" b="67929"/>
              <a:stretch/>
            </p:blipFill>
            <p:spPr>
              <a:xfrm>
                <a:off x="7366343" y="6084243"/>
                <a:ext cx="637131" cy="443433"/>
              </a:xfrm>
              <a:prstGeom prst="rect">
                <a:avLst/>
              </a:prstGeom>
            </p:spPr>
          </p:pic>
          <p:pic>
            <p:nvPicPr>
              <p:cNvPr id="12" name="Picture 11" descr="Chart&#10;&#10;Description automatically generated">
                <a:extLst>
                  <a:ext uri="{FF2B5EF4-FFF2-40B4-BE49-F238E27FC236}">
                    <a16:creationId xmlns:a16="http://schemas.microsoft.com/office/drawing/2014/main" id="{45D14533-ACD0-4986-80AD-2B4A13869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3" t="45434" r="17326" b="46973"/>
              <a:stretch/>
            </p:blipFill>
            <p:spPr>
              <a:xfrm>
                <a:off x="8147709" y="6010991"/>
                <a:ext cx="637131" cy="589936"/>
              </a:xfrm>
              <a:prstGeom prst="rect">
                <a:avLst/>
              </a:prstGeom>
            </p:spPr>
          </p:pic>
          <p:pic>
            <p:nvPicPr>
              <p:cNvPr id="13" name="Picture 12" descr="Chart&#10;&#10;Description automatically generated">
                <a:extLst>
                  <a:ext uri="{FF2B5EF4-FFF2-40B4-BE49-F238E27FC236}">
                    <a16:creationId xmlns:a16="http://schemas.microsoft.com/office/drawing/2014/main" id="{F7996B0F-9E2A-4EE6-B471-B993E1A41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3" t="53862" r="17326" b="32547"/>
              <a:stretch/>
            </p:blipFill>
            <p:spPr>
              <a:xfrm>
                <a:off x="8929075" y="5776358"/>
                <a:ext cx="637131" cy="1055984"/>
              </a:xfrm>
              <a:prstGeom prst="rect">
                <a:avLst/>
              </a:prstGeom>
            </p:spPr>
          </p:pic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30BD80F2-A142-4B8D-8B5C-BC731BD20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4" t="74359" r="4025" b="12051"/>
              <a:stretch/>
            </p:blipFill>
            <p:spPr>
              <a:xfrm>
                <a:off x="1003853" y="5777969"/>
                <a:ext cx="2914044" cy="1017422"/>
              </a:xfrm>
              <a:prstGeom prst="rect">
                <a:avLst/>
              </a:prstGeom>
            </p:spPr>
          </p:pic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D6D9FCDF-1E6C-4FE4-9C59-B8EB2F9BF5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4" t="88578" r="19425" b="1920"/>
              <a:stretch/>
            </p:blipFill>
            <p:spPr>
              <a:xfrm>
                <a:off x="4062131" y="5936794"/>
                <a:ext cx="304309" cy="738331"/>
              </a:xfrm>
              <a:prstGeom prst="rect">
                <a:avLst/>
              </a:prstGeom>
            </p:spPr>
          </p:pic>
          <p:pic>
            <p:nvPicPr>
              <p:cNvPr id="16" name="Picture 15" descr="Chart&#10;&#10;Description automatically generated">
                <a:extLst>
                  <a:ext uri="{FF2B5EF4-FFF2-40B4-BE49-F238E27FC236}">
                    <a16:creationId xmlns:a16="http://schemas.microsoft.com/office/drawing/2014/main" id="{8B6FFB0C-2A2B-4EA2-82D5-FC281DA167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653" t="68081" r="15203" b="26001"/>
              <a:stretch/>
            </p:blipFill>
            <p:spPr>
              <a:xfrm>
                <a:off x="4510674" y="6076042"/>
                <a:ext cx="973392" cy="459835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9ACDC3-7F82-46F2-960F-C67AD32B856C}"/>
              </a:ext>
            </a:extLst>
          </p:cNvPr>
          <p:cNvSpPr txBox="1"/>
          <p:nvPr/>
        </p:nvSpPr>
        <p:spPr>
          <a:xfrm>
            <a:off x="0" y="3538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B22222"/>
                </a:solidFill>
              </a:rPr>
              <a:t>COVID19</a:t>
            </a:r>
            <a:r>
              <a:rPr lang="en-US" sz="3200" dirty="0">
                <a:solidFill>
                  <a:schemeClr val="tx2"/>
                </a:solidFill>
              </a:rPr>
              <a:t> vs </a:t>
            </a:r>
            <a:r>
              <a:rPr lang="en-US" sz="3200" dirty="0">
                <a:solidFill>
                  <a:srgbClr val="228B22"/>
                </a:solidFill>
              </a:rPr>
              <a:t>Uninfected</a:t>
            </a:r>
            <a:r>
              <a:rPr lang="en-US" sz="3200" dirty="0">
                <a:solidFill>
                  <a:schemeClr val="tx2"/>
                </a:solidFill>
              </a:rPr>
              <a:t> &amp; </a:t>
            </a:r>
            <a:r>
              <a:rPr lang="en-US" sz="3200" dirty="0">
                <a:solidFill>
                  <a:srgbClr val="FF7F00"/>
                </a:solidFill>
              </a:rPr>
              <a:t>viral pneumonia</a:t>
            </a:r>
          </a:p>
        </p:txBody>
      </p:sp>
    </p:spTree>
    <p:extLst>
      <p:ext uri="{BB962C8B-B14F-4D97-AF65-F5344CB8AC3E}">
        <p14:creationId xmlns:p14="http://schemas.microsoft.com/office/powerpoint/2010/main" val="41521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4D053E-749C-4285-8756-3EC2CC467754}"/>
              </a:ext>
            </a:extLst>
          </p:cNvPr>
          <p:cNvSpPr/>
          <p:nvPr/>
        </p:nvSpPr>
        <p:spPr>
          <a:xfrm>
            <a:off x="7796770" y="5145473"/>
            <a:ext cx="439523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Comparisons were conducted using Wilcoxon rank sum test and adjusted for multiple test comparisons using the 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benajmini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hochberg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 correction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CB2EE-C8C6-4A81-BA72-4F22B4022E70}"/>
              </a:ext>
            </a:extLst>
          </p:cNvPr>
          <p:cNvSpPr/>
          <p:nvPr/>
        </p:nvSpPr>
        <p:spPr>
          <a:xfrm>
            <a:off x="7697516" y="1556162"/>
            <a:ext cx="4487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83F65"/>
                </a:solidFill>
                <a:latin typeface="Calibri" panose="020F0502020204030204" pitchFamily="34" charset="0"/>
              </a:rPr>
              <a:t>Taxonomic comparisons  (Deceased vs Survived)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91252-EF12-46F2-8EBD-A2BB6981E467}"/>
              </a:ext>
            </a:extLst>
          </p:cNvPr>
          <p:cNvSpPr/>
          <p:nvPr/>
        </p:nvSpPr>
        <p:spPr>
          <a:xfrm>
            <a:off x="-1" y="152992"/>
            <a:ext cx="1219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COVID-19 Mortality Taxonomic profiles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009A7D-6541-4BC0-B7F0-E00D764A46A9}"/>
              </a:ext>
            </a:extLst>
          </p:cNvPr>
          <p:cNvGrpSpPr/>
          <p:nvPr/>
        </p:nvGrpSpPr>
        <p:grpSpPr>
          <a:xfrm>
            <a:off x="2271154" y="690043"/>
            <a:ext cx="5525616" cy="5639754"/>
            <a:chOff x="2750306" y="793812"/>
            <a:chExt cx="5525616" cy="5639754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906914E-90BA-4854-A9E6-BFC86048D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3" t="7037" r="32500" b="6506"/>
            <a:stretch/>
          </p:blipFill>
          <p:spPr>
            <a:xfrm>
              <a:off x="2750306" y="793812"/>
              <a:ext cx="5469346" cy="563975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21B341-A415-40A3-9B08-9F98AB04FF5E}"/>
                </a:ext>
              </a:extLst>
            </p:cNvPr>
            <p:cNvGrpSpPr/>
            <p:nvPr/>
          </p:nvGrpSpPr>
          <p:grpSpPr>
            <a:xfrm>
              <a:off x="8041814" y="4408892"/>
              <a:ext cx="234108" cy="2024674"/>
              <a:chOff x="10130010" y="4398483"/>
              <a:chExt cx="234108" cy="20246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A28D10-1655-49D7-AEB8-06F0989DD164}"/>
                  </a:ext>
                </a:extLst>
              </p:cNvPr>
              <p:cNvSpPr/>
              <p:nvPr/>
            </p:nvSpPr>
            <p:spPr>
              <a:xfrm>
                <a:off x="10130010" y="4541704"/>
                <a:ext cx="234108" cy="1881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1952C6-860D-453F-A9CD-7F94A3DC1D28}"/>
                  </a:ext>
                </a:extLst>
              </p:cNvPr>
              <p:cNvSpPr/>
              <p:nvPr/>
            </p:nvSpPr>
            <p:spPr>
              <a:xfrm>
                <a:off x="10156260" y="4398483"/>
                <a:ext cx="152981" cy="143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E6EBDA-926D-4DCB-BF53-931E9197500B}"/>
              </a:ext>
            </a:extLst>
          </p:cNvPr>
          <p:cNvGrpSpPr/>
          <p:nvPr/>
        </p:nvGrpSpPr>
        <p:grpSpPr>
          <a:xfrm>
            <a:off x="0" y="2341585"/>
            <a:ext cx="2363336" cy="2174830"/>
            <a:chOff x="9828664" y="4743361"/>
            <a:chExt cx="2363336" cy="2174830"/>
          </a:xfrm>
        </p:grpSpPr>
        <p:pic>
          <p:nvPicPr>
            <p:cNvPr id="9" name="Picture 8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A269F26-6A39-47CD-AB23-E3A089489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94" t="63673" r="17917" b="5561"/>
            <a:stretch/>
          </p:blipFill>
          <p:spPr>
            <a:xfrm>
              <a:off x="10364118" y="4827364"/>
              <a:ext cx="1536937" cy="200682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C5549C-9342-44D8-979D-8D029AD35737}"/>
                </a:ext>
              </a:extLst>
            </p:cNvPr>
            <p:cNvSpPr/>
            <p:nvPr/>
          </p:nvSpPr>
          <p:spPr>
            <a:xfrm rot="16200000">
              <a:off x="9064415" y="5507611"/>
              <a:ext cx="21748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Log2 ratio of median proportions</a:t>
              </a:r>
              <a:endParaRPr lang="en-US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675F95-F4CE-48A4-B86E-87DD2A7E393F}"/>
                </a:ext>
              </a:extLst>
            </p:cNvPr>
            <p:cNvSpPr/>
            <p:nvPr/>
          </p:nvSpPr>
          <p:spPr>
            <a:xfrm rot="5400000">
              <a:off x="10919919" y="5646110"/>
              <a:ext cx="21748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Read Count</a:t>
              </a:r>
              <a:endParaRPr lang="en-US" b="1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31F94F5-CEC4-47AA-8965-59EAAE660A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0" y="156350"/>
            <a:ext cx="1325944" cy="13259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C7475-C4C6-4D40-817D-159ECFF48FE8}"/>
              </a:ext>
            </a:extLst>
          </p:cNvPr>
          <p:cNvGraphicFramePr>
            <a:graphicFrameLocks noGrp="1"/>
          </p:cNvGraphicFramePr>
          <p:nvPr/>
        </p:nvGraphicFramePr>
        <p:xfrm>
          <a:off x="7697516" y="1894716"/>
          <a:ext cx="4487412" cy="3068568"/>
        </p:xfrm>
        <a:graphic>
          <a:graphicData uri="http://schemas.openxmlformats.org/drawingml/2006/table">
            <a:tbl>
              <a:tblPr/>
              <a:tblGrid>
                <a:gridCol w="778688">
                  <a:extLst>
                    <a:ext uri="{9D8B030D-6E8A-4147-A177-3AD203B41FA5}">
                      <a16:colId xmlns:a16="http://schemas.microsoft.com/office/drawing/2014/main" val="3222742011"/>
                    </a:ext>
                  </a:extLst>
                </a:gridCol>
                <a:gridCol w="561201">
                  <a:extLst>
                    <a:ext uri="{9D8B030D-6E8A-4147-A177-3AD203B41FA5}">
                      <a16:colId xmlns:a16="http://schemas.microsoft.com/office/drawing/2014/main" val="1851303984"/>
                    </a:ext>
                  </a:extLst>
                </a:gridCol>
                <a:gridCol w="558026">
                  <a:extLst>
                    <a:ext uri="{9D8B030D-6E8A-4147-A177-3AD203B41FA5}">
                      <a16:colId xmlns:a16="http://schemas.microsoft.com/office/drawing/2014/main" val="4064060924"/>
                    </a:ext>
                  </a:extLst>
                </a:gridCol>
                <a:gridCol w="692552">
                  <a:extLst>
                    <a:ext uri="{9D8B030D-6E8A-4147-A177-3AD203B41FA5}">
                      <a16:colId xmlns:a16="http://schemas.microsoft.com/office/drawing/2014/main" val="144706441"/>
                    </a:ext>
                  </a:extLst>
                </a:gridCol>
                <a:gridCol w="608441">
                  <a:extLst>
                    <a:ext uri="{9D8B030D-6E8A-4147-A177-3AD203B41FA5}">
                      <a16:colId xmlns:a16="http://schemas.microsoft.com/office/drawing/2014/main" val="2881429414"/>
                    </a:ext>
                  </a:extLst>
                </a:gridCol>
                <a:gridCol w="1288504">
                  <a:extLst>
                    <a:ext uri="{9D8B030D-6E8A-4147-A177-3AD203B41FA5}">
                      <a16:colId xmlns:a16="http://schemas.microsoft.com/office/drawing/2014/main" val="598262391"/>
                    </a:ext>
                  </a:extLst>
                </a:gridCol>
              </a:tblGrid>
              <a:tr h="174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ratio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diff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Taxonomy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9097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Comamonadaceae</a:t>
                      </a:r>
                      <a:endParaRPr lang="en-US" sz="12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1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0.377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Variovorax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34746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Vibrionales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57393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Vibrionaceae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247276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0.00492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0.0827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Vibrio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73288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Bacilli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70579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Burkholderiales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6440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Alteromonadales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5178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Yersiniaceae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56286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0.00435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4498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0.0475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Streptococcaceae</a:t>
                      </a:r>
                      <a:endParaRPr lang="en-US" sz="12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4505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Betaproteobacteria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2186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Bacteroidia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Bacteroidales</a:t>
                      </a:r>
                      <a:endParaRPr lang="en-US" sz="12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365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66D8603-4CCB-4343-B18A-C0A16CA0F10A}"/>
              </a:ext>
            </a:extLst>
          </p:cNvPr>
          <p:cNvGraphicFramePr>
            <a:graphicFrameLocks noGrp="1"/>
          </p:cNvGraphicFramePr>
          <p:nvPr/>
        </p:nvGraphicFramePr>
        <p:xfrm>
          <a:off x="7697516" y="1894716"/>
          <a:ext cx="4487412" cy="3068568"/>
        </p:xfrm>
        <a:graphic>
          <a:graphicData uri="http://schemas.openxmlformats.org/drawingml/2006/table">
            <a:tbl>
              <a:tblPr/>
              <a:tblGrid>
                <a:gridCol w="778688">
                  <a:extLst>
                    <a:ext uri="{9D8B030D-6E8A-4147-A177-3AD203B41FA5}">
                      <a16:colId xmlns:a16="http://schemas.microsoft.com/office/drawing/2014/main" val="3222742011"/>
                    </a:ext>
                  </a:extLst>
                </a:gridCol>
                <a:gridCol w="561201">
                  <a:extLst>
                    <a:ext uri="{9D8B030D-6E8A-4147-A177-3AD203B41FA5}">
                      <a16:colId xmlns:a16="http://schemas.microsoft.com/office/drawing/2014/main" val="1851303984"/>
                    </a:ext>
                  </a:extLst>
                </a:gridCol>
                <a:gridCol w="558026">
                  <a:extLst>
                    <a:ext uri="{9D8B030D-6E8A-4147-A177-3AD203B41FA5}">
                      <a16:colId xmlns:a16="http://schemas.microsoft.com/office/drawing/2014/main" val="4064060924"/>
                    </a:ext>
                  </a:extLst>
                </a:gridCol>
                <a:gridCol w="692552">
                  <a:extLst>
                    <a:ext uri="{9D8B030D-6E8A-4147-A177-3AD203B41FA5}">
                      <a16:colId xmlns:a16="http://schemas.microsoft.com/office/drawing/2014/main" val="144706441"/>
                    </a:ext>
                  </a:extLst>
                </a:gridCol>
                <a:gridCol w="608441">
                  <a:extLst>
                    <a:ext uri="{9D8B030D-6E8A-4147-A177-3AD203B41FA5}">
                      <a16:colId xmlns:a16="http://schemas.microsoft.com/office/drawing/2014/main" val="2881429414"/>
                    </a:ext>
                  </a:extLst>
                </a:gridCol>
                <a:gridCol w="1288504">
                  <a:extLst>
                    <a:ext uri="{9D8B030D-6E8A-4147-A177-3AD203B41FA5}">
                      <a16:colId xmlns:a16="http://schemas.microsoft.com/office/drawing/2014/main" val="598262391"/>
                    </a:ext>
                  </a:extLst>
                </a:gridCol>
              </a:tblGrid>
              <a:tr h="174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ratio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diff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 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Taxonomy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9097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Comamonadaceae</a:t>
                      </a:r>
                      <a:endParaRPr lang="en-US" sz="1200" b="1" i="1" u="none" strike="noStrike" dirty="0">
                        <a:solidFill>
                          <a:srgbClr val="B66E6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1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0.377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Variovorax</a:t>
                      </a:r>
                      <a:endParaRPr lang="en-US" sz="1200" b="1" i="1" u="none" strike="noStrike" dirty="0">
                        <a:solidFill>
                          <a:srgbClr val="B2474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34746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Vibrionales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57393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Vibrionaceae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247276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73288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70579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Burkholderiales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6440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Alteromonadales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5178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Yersiniaceae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56286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4498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Streptococcaceae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4505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Betaproteobacteria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2186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Bacteroidia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-5.18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-0.102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Bacteroidales</a:t>
                      </a:r>
                      <a:endParaRPr lang="en-US" sz="12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36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B760C0F-83AD-4A70-868F-AB5331A8160F}"/>
              </a:ext>
            </a:extLst>
          </p:cNvPr>
          <p:cNvGraphicFramePr>
            <a:graphicFrameLocks noGrp="1"/>
          </p:cNvGraphicFramePr>
          <p:nvPr/>
        </p:nvGraphicFramePr>
        <p:xfrm>
          <a:off x="7697516" y="1894716"/>
          <a:ext cx="4487412" cy="3068568"/>
        </p:xfrm>
        <a:graphic>
          <a:graphicData uri="http://schemas.openxmlformats.org/drawingml/2006/table">
            <a:tbl>
              <a:tblPr/>
              <a:tblGrid>
                <a:gridCol w="778688">
                  <a:extLst>
                    <a:ext uri="{9D8B030D-6E8A-4147-A177-3AD203B41FA5}">
                      <a16:colId xmlns:a16="http://schemas.microsoft.com/office/drawing/2014/main" val="3222742011"/>
                    </a:ext>
                  </a:extLst>
                </a:gridCol>
                <a:gridCol w="561201">
                  <a:extLst>
                    <a:ext uri="{9D8B030D-6E8A-4147-A177-3AD203B41FA5}">
                      <a16:colId xmlns:a16="http://schemas.microsoft.com/office/drawing/2014/main" val="1851303984"/>
                    </a:ext>
                  </a:extLst>
                </a:gridCol>
                <a:gridCol w="558026">
                  <a:extLst>
                    <a:ext uri="{9D8B030D-6E8A-4147-A177-3AD203B41FA5}">
                      <a16:colId xmlns:a16="http://schemas.microsoft.com/office/drawing/2014/main" val="4064060924"/>
                    </a:ext>
                  </a:extLst>
                </a:gridCol>
                <a:gridCol w="692552">
                  <a:extLst>
                    <a:ext uri="{9D8B030D-6E8A-4147-A177-3AD203B41FA5}">
                      <a16:colId xmlns:a16="http://schemas.microsoft.com/office/drawing/2014/main" val="144706441"/>
                    </a:ext>
                  </a:extLst>
                </a:gridCol>
                <a:gridCol w="608441">
                  <a:extLst>
                    <a:ext uri="{9D8B030D-6E8A-4147-A177-3AD203B41FA5}">
                      <a16:colId xmlns:a16="http://schemas.microsoft.com/office/drawing/2014/main" val="2881429414"/>
                    </a:ext>
                  </a:extLst>
                </a:gridCol>
                <a:gridCol w="1288504">
                  <a:extLst>
                    <a:ext uri="{9D8B030D-6E8A-4147-A177-3AD203B41FA5}">
                      <a16:colId xmlns:a16="http://schemas.microsoft.com/office/drawing/2014/main" val="598262391"/>
                    </a:ext>
                  </a:extLst>
                </a:gridCol>
              </a:tblGrid>
              <a:tr h="174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ratio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diff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 </a:t>
                      </a:r>
                      <a:b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Taxonomy</a:t>
                      </a:r>
                    </a:p>
                  </a:txBody>
                  <a:tcPr marL="9138" marR="9138" marT="91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29097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rgbClr val="B66E6D"/>
                          </a:solidFill>
                          <a:effectLst/>
                          <a:latin typeface="Calibri" panose="020F0502020204030204" pitchFamily="34" charset="0"/>
                        </a:rPr>
                        <a:t>Comamonadaceae</a:t>
                      </a:r>
                      <a:endParaRPr lang="en-US" sz="1200" b="1" i="1" u="none" strike="noStrike" dirty="0">
                        <a:solidFill>
                          <a:srgbClr val="B66E6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71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5.21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0.377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0.00017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0.00691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rgbClr val="B24745"/>
                          </a:solidFill>
                          <a:effectLst/>
                          <a:latin typeface="Calibri" panose="020F0502020204030204" pitchFamily="34" charset="0"/>
                        </a:rPr>
                        <a:t>Variovorax</a:t>
                      </a:r>
                      <a:endParaRPr lang="en-US" sz="1200" b="1" i="1" u="none" strike="noStrike" dirty="0">
                        <a:solidFill>
                          <a:srgbClr val="B2474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34746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Vibrionales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57393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Vibrionaceae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247276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73288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705793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Burkholderiales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6440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Alteromonadales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5178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Yersiniaceae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562864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24498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Streptococcaceae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45050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Betaproteobacteria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21868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-0.103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-0.104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0.0308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Bacteroidia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5275"/>
                  </a:ext>
                </a:extLst>
              </a:tr>
              <a:tr h="1674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-5.18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-0.099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-0.102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0.00962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200" b="1" i="1" u="none" strike="noStrike" dirty="0" err="1">
                          <a:solidFill>
                            <a:srgbClr val="00A1D5"/>
                          </a:solidFill>
                          <a:effectLst/>
                          <a:latin typeface="Calibri" panose="020F0502020204030204" pitchFamily="34" charset="0"/>
                        </a:rPr>
                        <a:t>Bacteroidales</a:t>
                      </a:r>
                      <a:endParaRPr lang="en-US" sz="1200" b="1" i="1" u="none" strike="noStrike" dirty="0">
                        <a:solidFill>
                          <a:srgbClr val="00A1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365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C457E1-F83F-4712-AE6F-CB7965784C03}"/>
              </a:ext>
            </a:extLst>
          </p:cNvPr>
          <p:cNvCxnSpPr>
            <a:cxnSpLocks/>
          </p:cNvCxnSpPr>
          <p:nvPr/>
        </p:nvCxnSpPr>
        <p:spPr>
          <a:xfrm flipH="1">
            <a:off x="7355661" y="2552877"/>
            <a:ext cx="550258" cy="1630705"/>
          </a:xfrm>
          <a:prstGeom prst="straightConnector1">
            <a:avLst/>
          </a:prstGeom>
          <a:ln w="38100">
            <a:solidFill>
              <a:srgbClr val="B247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1F0617-44E3-4A83-AE32-E46A384A4EB9}"/>
              </a:ext>
            </a:extLst>
          </p:cNvPr>
          <p:cNvCxnSpPr>
            <a:cxnSpLocks/>
          </p:cNvCxnSpPr>
          <p:nvPr/>
        </p:nvCxnSpPr>
        <p:spPr>
          <a:xfrm flipH="1" flipV="1">
            <a:off x="4669105" y="2552878"/>
            <a:ext cx="3236814" cy="2326619"/>
          </a:xfrm>
          <a:prstGeom prst="straightConnector1">
            <a:avLst/>
          </a:prstGeom>
          <a:ln w="38100">
            <a:solidFill>
              <a:srgbClr val="00A1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2234</Words>
  <Application>Microsoft Office PowerPoint</Application>
  <PresentationFormat>Widescreen</PresentationFormat>
  <Paragraphs>640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Slack-Lato</vt:lpstr>
      <vt:lpstr>Office Theme</vt:lpstr>
      <vt:lpstr>Data Visualization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Portfolio</dc:title>
  <dc:creator>Jochum, Michael D.</dc:creator>
  <cp:lastModifiedBy>Jochum, Michael D.</cp:lastModifiedBy>
  <cp:revision>2</cp:revision>
  <dcterms:created xsi:type="dcterms:W3CDTF">2021-05-25T21:37:21Z</dcterms:created>
  <dcterms:modified xsi:type="dcterms:W3CDTF">2021-05-25T21:49:36Z</dcterms:modified>
</cp:coreProperties>
</file>